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28"/>
  </p:notesMasterIdLst>
  <p:handoutMasterIdLst>
    <p:handoutMasterId r:id="rId29"/>
  </p:handoutMasterIdLst>
  <p:sldIdLst>
    <p:sldId id="282" r:id="rId2"/>
    <p:sldId id="283" r:id="rId3"/>
    <p:sldId id="290" r:id="rId4"/>
    <p:sldId id="288" r:id="rId5"/>
    <p:sldId id="299" r:id="rId6"/>
    <p:sldId id="289" r:id="rId7"/>
    <p:sldId id="298" r:id="rId8"/>
    <p:sldId id="291" r:id="rId9"/>
    <p:sldId id="295" r:id="rId10"/>
    <p:sldId id="296" r:id="rId11"/>
    <p:sldId id="301" r:id="rId12"/>
    <p:sldId id="300" r:id="rId13"/>
    <p:sldId id="292" r:id="rId14"/>
    <p:sldId id="302" r:id="rId15"/>
    <p:sldId id="297" r:id="rId16"/>
    <p:sldId id="303" r:id="rId17"/>
    <p:sldId id="313" r:id="rId18"/>
    <p:sldId id="306" r:id="rId19"/>
    <p:sldId id="305" r:id="rId20"/>
    <p:sldId id="309" r:id="rId21"/>
    <p:sldId id="311" r:id="rId22"/>
    <p:sldId id="307" r:id="rId23"/>
    <p:sldId id="308" r:id="rId24"/>
    <p:sldId id="294" r:id="rId25"/>
    <p:sldId id="312" r:id="rId26"/>
    <p:sldId id="287"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8D6E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58" autoAdjust="0"/>
    <p:restoredTop sz="68895" autoAdjust="0"/>
  </p:normalViewPr>
  <p:slideViewPr>
    <p:cSldViewPr snapToGrid="0" snapToObjects="1">
      <p:cViewPr varScale="1">
        <p:scale>
          <a:sx n="114" d="100"/>
          <a:sy n="114" d="100"/>
        </p:scale>
        <p:origin x="797" y="86"/>
      </p:cViewPr>
      <p:guideLst/>
    </p:cSldViewPr>
  </p:slideViewPr>
  <p:notesTextViewPr>
    <p:cViewPr>
      <p:scale>
        <a:sx n="1" d="1"/>
        <a:sy n="1" d="1"/>
      </p:scale>
      <p:origin x="0" y="0"/>
    </p:cViewPr>
  </p:notesTextViewPr>
  <p:notesViewPr>
    <p:cSldViewPr snapToGrid="0" snapToObjects="1">
      <p:cViewPr varScale="1">
        <p:scale>
          <a:sx n="164" d="100"/>
          <a:sy n="164" d="100"/>
        </p:scale>
        <p:origin x="50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79C045-4FD9-694E-B7E7-B5FEE0325C65}" type="datetime1">
              <a:rPr lang="ko-KR" altLang="en-US" smtClean="0"/>
              <a:t>2023-01-31</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57A7AC-10B3-FE4A-BA48-6086A54D9FE6}" type="datetime1">
              <a:rPr lang="ko-KR" altLang="en-US" smtClean="0"/>
              <a:t>2023-01-31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
          </p:nvPr>
        </p:nvSpPr>
        <p:spPr/>
        <p:txBody>
          <a:bodyPr/>
          <a:lstStyle/>
          <a:p>
            <a:fld id="{67DDCBE1-10F2-3C44-8230-7F6793E453E2}" type="datetime1">
              <a:rPr lang="ko-KR" altLang="en-US" smtClean="0"/>
              <a:t>2023-01-31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6</a:t>
            </a:fld>
            <a:endParaRPr lang="en-US"/>
          </a:p>
        </p:txBody>
      </p:sp>
    </p:spTree>
    <p:extLst>
      <p:ext uri="{BB962C8B-B14F-4D97-AF65-F5344CB8AC3E}">
        <p14:creationId xmlns:p14="http://schemas.microsoft.com/office/powerpoint/2010/main" val="2823609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And we use same data to LSTM. </a:t>
            </a:r>
          </a:p>
          <a:p>
            <a:endParaRPr lang="en-US" altLang="ko-KR" dirty="0"/>
          </a:p>
          <a:p>
            <a:r>
              <a:rPr lang="en-US" altLang="ko-KR" dirty="0"/>
              <a:t>4,000 train data works well on LSTM. </a:t>
            </a:r>
          </a:p>
          <a:p>
            <a:r>
              <a:rPr lang="en-US" altLang="ko-KR" dirty="0"/>
              <a:t>Applying the dense as 5, 1 is the LSTM’s output has 10 data. </a:t>
            </a:r>
          </a:p>
          <a:p>
            <a:r>
              <a:rPr lang="en-US" altLang="ko-KR" dirty="0"/>
              <a:t>And it need to be narrow down to 1 output. </a:t>
            </a:r>
          </a:p>
          <a:p>
            <a:endParaRPr lang="en-US" altLang="ko-KR" dirty="0"/>
          </a:p>
          <a:p>
            <a:r>
              <a:rPr lang="en-US" altLang="ko-KR" dirty="0"/>
              <a:t>Dense layer transform the output with the activation function.</a:t>
            </a:r>
          </a:p>
          <a:p>
            <a:endParaRPr lang="en-US" altLang="ko-KR" dirty="0"/>
          </a:p>
          <a:p>
            <a:r>
              <a:rPr lang="en-US" altLang="ko-KR" dirty="0"/>
              <a:t>And we give length as a 10, of course it is for making data as a time series.</a:t>
            </a:r>
          </a:p>
        </p:txBody>
      </p:sp>
      <p:sp>
        <p:nvSpPr>
          <p:cNvPr id="4" name="날짜 개체 틀 3"/>
          <p:cNvSpPr>
            <a:spLocks noGrp="1"/>
          </p:cNvSpPr>
          <p:nvPr>
            <p:ph type="dt" idx="1"/>
          </p:nvPr>
        </p:nvSpPr>
        <p:spPr/>
        <p:txBody>
          <a:bodyPr/>
          <a:lstStyle/>
          <a:p>
            <a:fld id="{AD9AA1D4-B2E7-F544-A948-D0D26FA458DC}" type="datetime1">
              <a:rPr lang="ko-KR" altLang="en-US" smtClean="0"/>
              <a:t>2023-01-31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22</a:t>
            </a:fld>
            <a:endParaRPr lang="en-US"/>
          </a:p>
        </p:txBody>
      </p:sp>
    </p:spTree>
    <p:extLst>
      <p:ext uri="{BB962C8B-B14F-4D97-AF65-F5344CB8AC3E}">
        <p14:creationId xmlns:p14="http://schemas.microsoft.com/office/powerpoint/2010/main" val="2771661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When you see the figure here.</a:t>
            </a:r>
          </a:p>
          <a:p>
            <a:endParaRPr lang="en-US" altLang="ko-KR" dirty="0"/>
          </a:p>
          <a:p>
            <a:r>
              <a:rPr lang="en-US" altLang="ko-KR" dirty="0"/>
              <a:t>LSTM’s prediction narrow down to one point. </a:t>
            </a:r>
          </a:p>
          <a:p>
            <a:r>
              <a:rPr lang="en-US" altLang="ko-KR" dirty="0"/>
              <a:t>It doesn’t follow the tendency, but in the end it will be give the same point.</a:t>
            </a:r>
          </a:p>
          <a:p>
            <a:endParaRPr lang="en-US" altLang="ko-KR" dirty="0"/>
          </a:p>
          <a:p>
            <a:endParaRPr lang="ko-KR" altLang="en-US" dirty="0"/>
          </a:p>
        </p:txBody>
      </p:sp>
      <p:sp>
        <p:nvSpPr>
          <p:cNvPr id="4" name="날짜 개체 틀 3"/>
          <p:cNvSpPr>
            <a:spLocks noGrp="1"/>
          </p:cNvSpPr>
          <p:nvPr>
            <p:ph type="dt" idx="1"/>
          </p:nvPr>
        </p:nvSpPr>
        <p:spPr/>
        <p:txBody>
          <a:bodyPr/>
          <a:lstStyle/>
          <a:p>
            <a:fld id="{4333B93A-AC83-3F47-8C0A-4EA8D846A4E8}" type="datetime1">
              <a:rPr lang="ko-KR" altLang="en-US" smtClean="0"/>
              <a:t>2023-01-31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23</a:t>
            </a:fld>
            <a:endParaRPr lang="en-US"/>
          </a:p>
        </p:txBody>
      </p:sp>
    </p:spTree>
    <p:extLst>
      <p:ext uri="{BB962C8B-B14F-4D97-AF65-F5344CB8AC3E}">
        <p14:creationId xmlns:p14="http://schemas.microsoft.com/office/powerpoint/2010/main" val="2545103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About the future plan, </a:t>
            </a:r>
          </a:p>
          <a:p>
            <a:endParaRPr lang="en-US" altLang="ko-KR" dirty="0"/>
          </a:p>
          <a:p>
            <a:r>
              <a:rPr lang="en-US" altLang="ko-KR" dirty="0"/>
              <a:t>Our next step is making a Wi-Fi connection which are from android to CPU or more device.</a:t>
            </a:r>
          </a:p>
          <a:p>
            <a:r>
              <a:rPr lang="en-US" altLang="ko-KR" dirty="0"/>
              <a:t>The next will implement an automatic waypoint mission creator. </a:t>
            </a:r>
          </a:p>
          <a:p>
            <a:r>
              <a:rPr lang="en-US" altLang="ko-KR" dirty="0"/>
              <a:t>Which means if we have a predicted location the drone </a:t>
            </a:r>
            <a:r>
              <a:rPr lang="en-US" altLang="ko-KR" dirty="0" err="1"/>
              <a:t>flys</a:t>
            </a:r>
            <a:r>
              <a:rPr lang="en-US" altLang="ko-KR" dirty="0"/>
              <a:t> to destination with auto pilot.</a:t>
            </a:r>
          </a:p>
          <a:p>
            <a:endParaRPr lang="en-US" altLang="ko-KR" dirty="0"/>
          </a:p>
          <a:p>
            <a:r>
              <a:rPr lang="en-US" altLang="ko-KR" dirty="0" err="1"/>
              <a:t>Additionaly</a:t>
            </a:r>
            <a:r>
              <a:rPr lang="en-US" altLang="ko-KR" dirty="0"/>
              <a:t>, </a:t>
            </a:r>
          </a:p>
          <a:p>
            <a:r>
              <a:rPr lang="en-US" altLang="ko-KR" dirty="0"/>
              <a:t>We plan to compare performance of trajectory predicting model. </a:t>
            </a:r>
          </a:p>
          <a:p>
            <a:r>
              <a:rPr lang="en-US" altLang="ko-KR" dirty="0"/>
              <a:t>And get a insight that which model will be fit on our system.</a:t>
            </a:r>
          </a:p>
          <a:p>
            <a:endParaRPr lang="en-US" altLang="ko-KR" dirty="0"/>
          </a:p>
          <a:p>
            <a:r>
              <a:rPr lang="en-US" altLang="ko-KR" dirty="0"/>
              <a:t>And the last, collecting data which has variable trajectory shapes.</a:t>
            </a:r>
          </a:p>
          <a:p>
            <a:endParaRPr lang="en-US" altLang="ko-KR" dirty="0"/>
          </a:p>
          <a:p>
            <a:r>
              <a:rPr lang="en-US" altLang="ko-KR" dirty="0"/>
              <a:t> </a:t>
            </a:r>
            <a:endParaRPr lang="ko-KR" altLang="en-US" dirty="0"/>
          </a:p>
        </p:txBody>
      </p:sp>
      <p:sp>
        <p:nvSpPr>
          <p:cNvPr id="4" name="날짜 개체 틀 3"/>
          <p:cNvSpPr>
            <a:spLocks noGrp="1"/>
          </p:cNvSpPr>
          <p:nvPr>
            <p:ph type="dt" idx="1"/>
          </p:nvPr>
        </p:nvSpPr>
        <p:spPr/>
        <p:txBody>
          <a:bodyPr/>
          <a:lstStyle/>
          <a:p>
            <a:fld id="{D0B6D9F4-6096-8B46-9DBF-AD1E5282C1B3}" type="datetime1">
              <a:rPr lang="ko-KR" altLang="en-US" smtClean="0"/>
              <a:t>2023-01-31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25</a:t>
            </a:fld>
            <a:endParaRPr lang="en-US"/>
          </a:p>
        </p:txBody>
      </p:sp>
    </p:spTree>
    <p:extLst>
      <p:ext uri="{BB962C8B-B14F-4D97-AF65-F5344CB8AC3E}">
        <p14:creationId xmlns:p14="http://schemas.microsoft.com/office/powerpoint/2010/main" val="1230962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Ok,</a:t>
            </a:r>
            <a:r>
              <a:rPr lang="ko-KR" altLang="en-US" dirty="0"/>
              <a:t> </a:t>
            </a:r>
            <a:r>
              <a:rPr lang="en-US" altLang="ko-KR" dirty="0"/>
              <a:t>I’m</a:t>
            </a:r>
            <a:r>
              <a:rPr lang="ko-KR" altLang="en-US" dirty="0"/>
              <a:t> </a:t>
            </a:r>
            <a:r>
              <a:rPr lang="en-US" altLang="ko-KR" dirty="0" err="1"/>
              <a:t>Shinhyoung</a:t>
            </a:r>
            <a:r>
              <a:rPr lang="en-US" altLang="ko-KR" dirty="0"/>
              <a:t> at team beer per day. </a:t>
            </a:r>
          </a:p>
          <a:p>
            <a:r>
              <a:rPr lang="en-US" altLang="ko-KR" dirty="0"/>
              <a:t>Now I’ll start methodology of our experiment.</a:t>
            </a:r>
          </a:p>
          <a:p>
            <a:endParaRPr lang="en-US" altLang="ko-KR" dirty="0"/>
          </a:p>
          <a:p>
            <a:r>
              <a:rPr lang="en-US" altLang="ko-KR" dirty="0"/>
              <a:t>First, the unidentified object show up In the sky.</a:t>
            </a:r>
          </a:p>
          <a:p>
            <a:r>
              <a:rPr lang="en-US" altLang="ko-KR" dirty="0"/>
              <a:t>Radar will detect its location. But, only with location we cant judge it is drone or not. </a:t>
            </a:r>
          </a:p>
          <a:p>
            <a:r>
              <a:rPr lang="en-US" altLang="ko-KR" dirty="0"/>
              <a:t>So, we use trajectory </a:t>
            </a:r>
            <a:r>
              <a:rPr lang="en-US" altLang="ko-KR" dirty="0" err="1"/>
              <a:t>predictioin</a:t>
            </a:r>
            <a:r>
              <a:rPr lang="en-US" altLang="ko-KR" dirty="0"/>
              <a:t> model to forecast the next spatial coordinates of target.</a:t>
            </a:r>
          </a:p>
          <a:p>
            <a:r>
              <a:rPr lang="en-US" altLang="ko-KR" dirty="0"/>
              <a:t>After the prediction, the other UAVs fly to target drone. And it will chase it to be closer.</a:t>
            </a:r>
          </a:p>
          <a:p>
            <a:endParaRPr lang="ko-KR" altLang="en-US" dirty="0"/>
          </a:p>
          <a:p>
            <a:endParaRPr lang="ko-KR" altLang="en-US" dirty="0"/>
          </a:p>
        </p:txBody>
      </p:sp>
      <p:sp>
        <p:nvSpPr>
          <p:cNvPr id="4" name="날짜 개체 틀 3"/>
          <p:cNvSpPr>
            <a:spLocks noGrp="1"/>
          </p:cNvSpPr>
          <p:nvPr>
            <p:ph type="dt" idx="1"/>
          </p:nvPr>
        </p:nvSpPr>
        <p:spPr/>
        <p:txBody>
          <a:bodyPr/>
          <a:lstStyle/>
          <a:p>
            <a:fld id="{FB69EFC0-E89E-A046-B1A4-C3A0115D33AB}" type="datetime1">
              <a:rPr lang="ko-KR" altLang="en-US" smtClean="0"/>
              <a:t>2023-01-31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14</a:t>
            </a:fld>
            <a:endParaRPr lang="en-US"/>
          </a:p>
        </p:txBody>
      </p:sp>
    </p:spTree>
    <p:extLst>
      <p:ext uri="{BB962C8B-B14F-4D97-AF65-F5344CB8AC3E}">
        <p14:creationId xmlns:p14="http://schemas.microsoft.com/office/powerpoint/2010/main" val="3976264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 we are using DJI drone as a target product, </a:t>
            </a:r>
          </a:p>
          <a:p>
            <a:r>
              <a:rPr lang="en-US" altLang="ko-KR" dirty="0"/>
              <a:t>DJI supports mobile SDK to build interface that interacts with their aircraft.</a:t>
            </a:r>
          </a:p>
          <a:p>
            <a:endParaRPr lang="en-US" altLang="ko-KR" dirty="0"/>
          </a:p>
          <a:p>
            <a:r>
              <a:rPr lang="en-US" altLang="ko-KR" dirty="0"/>
              <a:t>In here,  we use the latest version of android SDK.</a:t>
            </a:r>
          </a:p>
          <a:p>
            <a:r>
              <a:rPr lang="en-US" altLang="ko-KR" dirty="0"/>
              <a:t>It works as a Importing the SDK to our android project.</a:t>
            </a:r>
          </a:p>
          <a:p>
            <a:endParaRPr lang="en-US" altLang="ko-KR" dirty="0"/>
          </a:p>
          <a:p>
            <a:endParaRPr lang="en-US" altLang="ko-KR" dirty="0"/>
          </a:p>
          <a:p>
            <a:endParaRPr lang="ko-KR" altLang="en-US" dirty="0"/>
          </a:p>
          <a:p>
            <a:endParaRPr lang="ko-KR" altLang="en-US" dirty="0"/>
          </a:p>
        </p:txBody>
      </p:sp>
      <p:sp>
        <p:nvSpPr>
          <p:cNvPr id="4" name="날짜 개체 틀 3"/>
          <p:cNvSpPr>
            <a:spLocks noGrp="1"/>
          </p:cNvSpPr>
          <p:nvPr>
            <p:ph type="dt" idx="1"/>
          </p:nvPr>
        </p:nvSpPr>
        <p:spPr/>
        <p:txBody>
          <a:bodyPr/>
          <a:lstStyle/>
          <a:p>
            <a:fld id="{459F0AE5-9711-8A45-B683-BA7AB69899C3}" type="datetime1">
              <a:rPr lang="ko-KR" altLang="en-US" smtClean="0"/>
              <a:t>2023-01-31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15</a:t>
            </a:fld>
            <a:endParaRPr lang="en-US"/>
          </a:p>
        </p:txBody>
      </p:sp>
    </p:spTree>
    <p:extLst>
      <p:ext uri="{BB962C8B-B14F-4D97-AF65-F5344CB8AC3E}">
        <p14:creationId xmlns:p14="http://schemas.microsoft.com/office/powerpoint/2010/main" val="2626225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When building the interface, the main point is pulling out the data from the drone.</a:t>
            </a:r>
          </a:p>
          <a:p>
            <a:endParaRPr lang="en-US" altLang="ko-KR" dirty="0"/>
          </a:p>
          <a:p>
            <a:r>
              <a:rPr lang="en-US" altLang="ko-KR" dirty="0"/>
              <a:t>As an API, there is a callback function that triggered when the aircraft’s state has changed, or in a specific time interval.</a:t>
            </a:r>
          </a:p>
          <a:p>
            <a:r>
              <a:rPr lang="en-US" altLang="ko-KR" dirty="0"/>
              <a:t>It was hard to modify the original function. </a:t>
            </a:r>
          </a:p>
          <a:p>
            <a:r>
              <a:rPr lang="en-US" altLang="ko-KR" dirty="0"/>
              <a:t>We decide to make a new thread that runs every 1 second to get a location and speed of UAVs.</a:t>
            </a:r>
          </a:p>
          <a:p>
            <a:endParaRPr lang="en-US" altLang="ko-KR" dirty="0"/>
          </a:p>
          <a:p>
            <a:r>
              <a:rPr lang="en-US" altLang="ko-KR" dirty="0"/>
              <a:t>Now we plan to use a simulator or real test, to collect data of drone. </a:t>
            </a:r>
          </a:p>
          <a:p>
            <a:endParaRPr lang="en-US" altLang="ko-KR" dirty="0"/>
          </a:p>
          <a:p>
            <a:endParaRPr lang="ko-KR" altLang="en-US" dirty="0"/>
          </a:p>
        </p:txBody>
      </p:sp>
      <p:sp>
        <p:nvSpPr>
          <p:cNvPr id="4" name="날짜 개체 틀 3"/>
          <p:cNvSpPr>
            <a:spLocks noGrp="1"/>
          </p:cNvSpPr>
          <p:nvPr>
            <p:ph type="dt" idx="1"/>
          </p:nvPr>
        </p:nvSpPr>
        <p:spPr/>
        <p:txBody>
          <a:bodyPr/>
          <a:lstStyle/>
          <a:p>
            <a:fld id="{2BF6D587-C3B9-DA44-8B0C-B5D26CF37C0A}" type="datetime1">
              <a:rPr lang="ko-KR" altLang="en-US" smtClean="0"/>
              <a:t>2023-01-31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16</a:t>
            </a:fld>
            <a:endParaRPr lang="en-US"/>
          </a:p>
        </p:txBody>
      </p:sp>
    </p:spTree>
    <p:extLst>
      <p:ext uri="{BB962C8B-B14F-4D97-AF65-F5344CB8AC3E}">
        <p14:creationId xmlns:p14="http://schemas.microsoft.com/office/powerpoint/2010/main" val="3360211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With the left picture, we implement a thread which </a:t>
            </a:r>
            <a:r>
              <a:rPr lang="en-US" altLang="ko-KR" dirty="0" err="1"/>
              <a:t>excuted</a:t>
            </a:r>
            <a:r>
              <a:rPr lang="en-US" altLang="ko-KR" dirty="0"/>
              <a:t> 1 sec period. </a:t>
            </a:r>
          </a:p>
          <a:p>
            <a:r>
              <a:rPr lang="en-US" altLang="ko-KR" dirty="0"/>
              <a:t>It leave a log where the aircraft now exists.</a:t>
            </a:r>
            <a:endParaRPr lang="ko-KR" altLang="en-US" dirty="0"/>
          </a:p>
        </p:txBody>
      </p:sp>
      <p:sp>
        <p:nvSpPr>
          <p:cNvPr id="4" name="날짜 개체 틀 3"/>
          <p:cNvSpPr>
            <a:spLocks noGrp="1"/>
          </p:cNvSpPr>
          <p:nvPr>
            <p:ph type="dt" idx="1"/>
          </p:nvPr>
        </p:nvSpPr>
        <p:spPr/>
        <p:txBody>
          <a:bodyPr/>
          <a:lstStyle/>
          <a:p>
            <a:fld id="{01A42610-1B6E-0748-8ADC-893168A48F82}" type="datetime1">
              <a:rPr lang="ko-KR" altLang="en-US" smtClean="0"/>
              <a:t>2023-01-31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17</a:t>
            </a:fld>
            <a:endParaRPr lang="en-US"/>
          </a:p>
        </p:txBody>
      </p:sp>
    </p:spTree>
    <p:extLst>
      <p:ext uri="{BB962C8B-B14F-4D97-AF65-F5344CB8AC3E}">
        <p14:creationId xmlns:p14="http://schemas.microsoft.com/office/powerpoint/2010/main" val="2258093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And now we want to verify the prediction model works well.</a:t>
            </a:r>
          </a:p>
          <a:p>
            <a:endParaRPr lang="en-US" altLang="ko-KR" dirty="0"/>
          </a:p>
          <a:p>
            <a:r>
              <a:rPr lang="en-US" altLang="ko-KR" dirty="0"/>
              <a:t>We search the data of aviation trajectory and get the dataset from </a:t>
            </a:r>
            <a:r>
              <a:rPr lang="en-US" altLang="ko-KR" dirty="0" err="1"/>
              <a:t>Carnegi</a:t>
            </a:r>
            <a:r>
              <a:rPr lang="en-US" altLang="ko-KR" dirty="0"/>
              <a:t> Mello University.</a:t>
            </a:r>
          </a:p>
          <a:p>
            <a:endParaRPr lang="en-US" altLang="ko-KR" dirty="0"/>
          </a:p>
          <a:p>
            <a:r>
              <a:rPr lang="en-US" altLang="ko-KR" dirty="0"/>
              <a:t>When you see the time column, there interval doesn’t look like repeat at the same time.</a:t>
            </a:r>
          </a:p>
          <a:p>
            <a:r>
              <a:rPr lang="en-US" altLang="ko-KR" dirty="0"/>
              <a:t>We preprocessed those data to formed in a good interval. </a:t>
            </a:r>
          </a:p>
          <a:p>
            <a:endParaRPr lang="en-US" altLang="ko-KR" dirty="0"/>
          </a:p>
          <a:p>
            <a:endParaRPr lang="en-US" altLang="ko-KR" dirty="0"/>
          </a:p>
          <a:p>
            <a:endParaRPr lang="en-US" altLang="ko-KR" dirty="0"/>
          </a:p>
        </p:txBody>
      </p:sp>
      <p:sp>
        <p:nvSpPr>
          <p:cNvPr id="4" name="날짜 개체 틀 3"/>
          <p:cNvSpPr>
            <a:spLocks noGrp="1"/>
          </p:cNvSpPr>
          <p:nvPr>
            <p:ph type="dt" idx="1"/>
          </p:nvPr>
        </p:nvSpPr>
        <p:spPr/>
        <p:txBody>
          <a:bodyPr/>
          <a:lstStyle/>
          <a:p>
            <a:fld id="{AB8D7BE3-6E67-BA4F-9EFF-7E172A8445D9}" type="datetime1">
              <a:rPr lang="ko-KR" altLang="en-US" smtClean="0"/>
              <a:t>2023-01-31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18</a:t>
            </a:fld>
            <a:endParaRPr lang="en-US"/>
          </a:p>
        </p:txBody>
      </p:sp>
    </p:spTree>
    <p:extLst>
      <p:ext uri="{BB962C8B-B14F-4D97-AF65-F5344CB8AC3E}">
        <p14:creationId xmlns:p14="http://schemas.microsoft.com/office/powerpoint/2010/main" val="2897767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It is our </a:t>
            </a:r>
            <a:r>
              <a:rPr lang="en-US" altLang="ko-KR" dirty="0" err="1"/>
              <a:t>sudo</a:t>
            </a:r>
            <a:r>
              <a:rPr lang="en-US" altLang="ko-KR" dirty="0"/>
              <a:t> code of Linear Regression model and predicting algorithms.</a:t>
            </a:r>
          </a:p>
          <a:p>
            <a:endParaRPr lang="en-US" altLang="ko-KR" dirty="0"/>
          </a:p>
          <a:p>
            <a:r>
              <a:rPr lang="en-US" altLang="ko-KR" dirty="0"/>
              <a:t>As a main feature, we care about location, velocity, and angle. </a:t>
            </a:r>
          </a:p>
          <a:p>
            <a:r>
              <a:rPr lang="en-US" altLang="ko-KR" dirty="0"/>
              <a:t>At the last, implement formula that calculating the beta.</a:t>
            </a:r>
          </a:p>
          <a:p>
            <a:endParaRPr lang="en-US" altLang="ko-KR" dirty="0"/>
          </a:p>
          <a:p>
            <a:r>
              <a:rPr lang="en-US" altLang="ko-KR" dirty="0"/>
              <a:t>We thought trajectory is predictable when you get a sequential data. </a:t>
            </a:r>
          </a:p>
          <a:p>
            <a:r>
              <a:rPr lang="en-US" altLang="ko-KR" dirty="0"/>
              <a:t>So model predicts when you have a </a:t>
            </a:r>
            <a:r>
              <a:rPr lang="en-US" altLang="ko-KR" dirty="0" err="1"/>
              <a:t>sufficent</a:t>
            </a:r>
            <a:r>
              <a:rPr lang="en-US" altLang="ko-KR" dirty="0"/>
              <a:t> data more than the requirement.</a:t>
            </a:r>
          </a:p>
        </p:txBody>
      </p:sp>
      <p:sp>
        <p:nvSpPr>
          <p:cNvPr id="4" name="날짜 개체 틀 3"/>
          <p:cNvSpPr>
            <a:spLocks noGrp="1"/>
          </p:cNvSpPr>
          <p:nvPr>
            <p:ph type="dt" idx="1"/>
          </p:nvPr>
        </p:nvSpPr>
        <p:spPr/>
        <p:txBody>
          <a:bodyPr/>
          <a:lstStyle/>
          <a:p>
            <a:fld id="{10E8C3FB-4664-8F41-B018-E5C979683591}" type="datetime1">
              <a:rPr lang="ko-KR" altLang="en-US" smtClean="0"/>
              <a:t>2023-01-31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19</a:t>
            </a:fld>
            <a:endParaRPr lang="en-US"/>
          </a:p>
        </p:txBody>
      </p:sp>
    </p:spTree>
    <p:extLst>
      <p:ext uri="{BB962C8B-B14F-4D97-AF65-F5344CB8AC3E}">
        <p14:creationId xmlns:p14="http://schemas.microsoft.com/office/powerpoint/2010/main" val="961159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After the preprocess, the whole 18,600 data decreases to 8,600.</a:t>
            </a:r>
          </a:p>
          <a:p>
            <a:endParaRPr lang="en-US" altLang="ko-KR" dirty="0"/>
          </a:p>
          <a:p>
            <a:r>
              <a:rPr lang="en-US" altLang="ko-KR" dirty="0"/>
              <a:t>In the first step, we divide data set to 4,000 to train data, 4,600 to test data.</a:t>
            </a:r>
          </a:p>
          <a:p>
            <a:r>
              <a:rPr lang="en-US" altLang="ko-KR" dirty="0"/>
              <a:t>At the result, loss of train was good. But, test result was bad. </a:t>
            </a:r>
          </a:p>
          <a:p>
            <a:r>
              <a:rPr lang="en-US" altLang="ko-KR" dirty="0"/>
              <a:t>We thought overfit is the reason.</a:t>
            </a:r>
          </a:p>
          <a:p>
            <a:endParaRPr lang="en-US" altLang="ko-KR" dirty="0"/>
          </a:p>
          <a:p>
            <a:r>
              <a:rPr lang="en-US" altLang="ko-KR" dirty="0"/>
              <a:t>And we choose to use less train data. So here 2,000 to train data.</a:t>
            </a:r>
          </a:p>
          <a:p>
            <a:r>
              <a:rPr lang="en-US" altLang="ko-KR" dirty="0"/>
              <a:t>To consider as a sequential, time series data, every row has 10 columns and it contains location.</a:t>
            </a:r>
          </a:p>
          <a:p>
            <a:endParaRPr lang="ko-KR" altLang="en-US" dirty="0"/>
          </a:p>
        </p:txBody>
      </p:sp>
      <p:sp>
        <p:nvSpPr>
          <p:cNvPr id="4" name="날짜 개체 틀 3"/>
          <p:cNvSpPr>
            <a:spLocks noGrp="1"/>
          </p:cNvSpPr>
          <p:nvPr>
            <p:ph type="dt" idx="1"/>
          </p:nvPr>
        </p:nvSpPr>
        <p:spPr/>
        <p:txBody>
          <a:bodyPr/>
          <a:lstStyle/>
          <a:p>
            <a:fld id="{CA7C2CF4-78A0-204F-8D61-9C460AED258D}" type="datetime1">
              <a:rPr lang="ko-KR" altLang="en-US" smtClean="0"/>
              <a:t>2023-01-31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20</a:t>
            </a:fld>
            <a:endParaRPr lang="en-US"/>
          </a:p>
        </p:txBody>
      </p:sp>
    </p:spTree>
    <p:extLst>
      <p:ext uri="{BB962C8B-B14F-4D97-AF65-F5344CB8AC3E}">
        <p14:creationId xmlns:p14="http://schemas.microsoft.com/office/powerpoint/2010/main" val="3944544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Now when you see the graph. </a:t>
            </a:r>
          </a:p>
          <a:p>
            <a:r>
              <a:rPr lang="en-US" altLang="ko-KR" dirty="0"/>
              <a:t>Blue line shows real data and red one is prediction.</a:t>
            </a:r>
          </a:p>
          <a:p>
            <a:r>
              <a:rPr lang="en-US" altLang="ko-KR" dirty="0"/>
              <a:t>I would say it describes the tendency of original data. </a:t>
            </a:r>
          </a:p>
          <a:p>
            <a:endParaRPr lang="en-US" altLang="ko-KR" dirty="0"/>
          </a:p>
          <a:p>
            <a:endParaRPr lang="en-US" altLang="ko-KR" dirty="0"/>
          </a:p>
          <a:p>
            <a:endParaRPr lang="ko-KR" altLang="en-US" dirty="0"/>
          </a:p>
        </p:txBody>
      </p:sp>
      <p:sp>
        <p:nvSpPr>
          <p:cNvPr id="4" name="날짜 개체 틀 3"/>
          <p:cNvSpPr>
            <a:spLocks noGrp="1"/>
          </p:cNvSpPr>
          <p:nvPr>
            <p:ph type="dt" idx="1"/>
          </p:nvPr>
        </p:nvSpPr>
        <p:spPr/>
        <p:txBody>
          <a:bodyPr/>
          <a:lstStyle/>
          <a:p>
            <a:fld id="{7F04092D-B529-9947-866D-C0691E04E249}" type="datetime1">
              <a:rPr lang="ko-KR" altLang="en-US" smtClean="0"/>
              <a:t>2023-01-31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21</a:t>
            </a:fld>
            <a:endParaRPr lang="en-US"/>
          </a:p>
        </p:txBody>
      </p:sp>
    </p:spTree>
    <p:extLst>
      <p:ext uri="{BB962C8B-B14F-4D97-AF65-F5344CB8AC3E}">
        <p14:creationId xmlns:p14="http://schemas.microsoft.com/office/powerpoint/2010/main" val="13614617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userDrawn="1"/>
        </p:nvSpPr>
        <p:spPr>
          <a:xfrm>
            <a:off x="0" y="0"/>
            <a:ext cx="9144000" cy="51435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16119" y="1219683"/>
            <a:ext cx="7022946" cy="553998"/>
          </a:xfrm>
          <a:prstGeom prst="rect">
            <a:avLst/>
          </a:prstGeom>
          <a:noFill/>
          <a:ln w="38100">
            <a:noFill/>
          </a:ln>
        </p:spPr>
        <p:txBody>
          <a:bodyPr wrap="square" lIns="0" tIns="0" rIns="0" bIns="0" anchor="t" anchorCtr="0">
            <a:spAutoFit/>
          </a:bodyPr>
          <a:lstStyle>
            <a:lvl1pPr algn="l">
              <a:lnSpc>
                <a:spcPct val="80000"/>
              </a:lnSpc>
              <a:defRPr sz="4500" b="0" i="1" cap="none" spc="0" baseline="0">
                <a:solidFill>
                  <a:schemeClr val="bg1"/>
                </a:solidFill>
                <a:latin typeface="Franklin Gothic Medium" panose="020B0603020102020204" pitchFamily="34" charset="0"/>
              </a:defRPr>
            </a:lvl1pPr>
          </a:lstStyle>
          <a:p>
            <a:r>
              <a:rPr lang="en-US" dirty="0"/>
              <a:t>Presentation Title</a:t>
            </a:r>
          </a:p>
        </p:txBody>
      </p:sp>
      <p:sp>
        <p:nvSpPr>
          <p:cNvPr id="3" name="Subtitle"/>
          <p:cNvSpPr>
            <a:spLocks noGrp="1"/>
          </p:cNvSpPr>
          <p:nvPr>
            <p:ph type="subTitle" idx="1" hasCustomPrompt="1"/>
          </p:nvPr>
        </p:nvSpPr>
        <p:spPr>
          <a:xfrm>
            <a:off x="1116115" y="2571751"/>
            <a:ext cx="7022949" cy="253916"/>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p>
        </p:txBody>
      </p:sp>
      <p:sp>
        <p:nvSpPr>
          <p:cNvPr id="9" name="Slide Number"/>
          <p:cNvSpPr>
            <a:spLocks noGrp="1"/>
          </p:cNvSpPr>
          <p:nvPr>
            <p:ph type="sldNum" sz="quarter" idx="12"/>
          </p:nvPr>
        </p:nvSpPr>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dirty="0"/>
          </a:p>
        </p:txBody>
      </p:sp>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4" y="2928461"/>
            <a:ext cx="7022949" cy="253746"/>
          </a:xfrm>
        </p:spPr>
        <p:txBody>
          <a:bodyPr lIns="0" tIns="0" rIns="0" bIns="0"/>
          <a:lstStyle>
            <a:lvl1pPr marL="3572" indent="0">
              <a:buNone/>
              <a:tabLst/>
              <a:defRPr sz="1650" b="1" i="0">
                <a:solidFill>
                  <a:schemeClr val="bg2"/>
                </a:solidFill>
                <a:latin typeface="Franklin Gothic Demi Cond" panose="020B0603020102020204" pitchFamily="34" charset="0"/>
              </a:defRPr>
            </a:lvl1pPr>
          </a:lstStyle>
          <a:p>
            <a:pPr lvl="0"/>
            <a:r>
              <a:rPr lang="en-US" dirty="0"/>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5" y="3179780"/>
            <a:ext cx="702294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a:t>Your Title</a:t>
            </a:r>
          </a:p>
        </p:txBody>
      </p:sp>
      <p:pic>
        <p:nvPicPr>
          <p:cNvPr id="6" name="Picture 5">
            <a:extLst>
              <a:ext uri="{FF2B5EF4-FFF2-40B4-BE49-F238E27FC236}">
                <a16:creationId xmlns:a16="http://schemas.microsoft.com/office/drawing/2014/main" id="{5D25DB28-1AB0-014E-B1FC-23CE77A2A596}"/>
              </a:ext>
            </a:extLst>
          </p:cNvPr>
          <p:cNvPicPr>
            <a:picLocks noChangeAspect="1"/>
          </p:cNvPicPr>
          <p:nvPr userDrawn="1"/>
        </p:nvPicPr>
        <p:blipFill>
          <a:blip r:embed="rId2"/>
          <a:stretch>
            <a:fillRect/>
          </a:stretch>
        </p:blipFill>
        <p:spPr>
          <a:xfrm>
            <a:off x="410543" y="4629887"/>
            <a:ext cx="2500146" cy="264721"/>
          </a:xfrm>
          <a:prstGeom prst="rect">
            <a:avLst/>
          </a:prstGeom>
        </p:spPr>
      </p:pic>
      <p:pic>
        <p:nvPicPr>
          <p:cNvPr id="14" name="Black Triangle">
            <a:extLst>
              <a:ext uri="{FF2B5EF4-FFF2-40B4-BE49-F238E27FC236}">
                <a16:creationId xmlns:a16="http://schemas.microsoft.com/office/drawing/2014/main" id="{41115AA3-7BE6-AF41-91DF-38E99E2BDED6}"/>
              </a:ext>
            </a:extLst>
          </p:cNvPr>
          <p:cNvPicPr>
            <a:picLocks noChangeAspect="1"/>
          </p:cNvPicPr>
          <p:nvPr userDrawn="1"/>
        </p:nvPicPr>
        <p:blipFill>
          <a:blip r:embed="rId3"/>
          <a:stretch>
            <a:fillRect/>
          </a:stretch>
        </p:blipFill>
        <p:spPr>
          <a:xfrm>
            <a:off x="7807272" y="0"/>
            <a:ext cx="1336728" cy="5155949"/>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8" pos="6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685800"/>
          </a:xfrm>
          <a:prstGeom prst="rect">
            <a:avLst/>
          </a:prstGeom>
        </p:spPr>
      </p:pic>
      <p:sp>
        <p:nvSpPr>
          <p:cNvPr id="2" name="Title"/>
          <p:cNvSpPr>
            <a:spLocks noGrp="1"/>
          </p:cNvSpPr>
          <p:nvPr>
            <p:ph type="ctrTitle" hasCustomPrompt="1"/>
          </p:nvPr>
        </p:nvSpPr>
        <p:spPr bwMode="blackWhite">
          <a:xfrm>
            <a:off x="683537" y="332005"/>
            <a:ext cx="7790797" cy="332399"/>
          </a:xfrm>
          <a:prstGeom prst="rect">
            <a:avLst/>
          </a:prstGeom>
          <a:noFill/>
          <a:ln w="38100">
            <a:noFill/>
          </a:ln>
        </p:spPr>
        <p:txBody>
          <a:bodyPr wrap="square" lIns="0" tIns="0" rIns="0" bIns="0" anchor="t" anchorCtr="0">
            <a:spAutoFit/>
          </a:bodyPr>
          <a:lstStyle>
            <a:lvl1pPr algn="l">
              <a:defRPr sz="2400" b="0" i="1" cap="none" spc="0">
                <a:solidFill>
                  <a:schemeClr val="tx2"/>
                </a:solidFill>
                <a:latin typeface="Franklin Gothic Medium" panose="020B0603020102020204" pitchFamily="34" charset="0"/>
              </a:defRPr>
            </a:lvl1pPr>
          </a:lstStyle>
          <a:p>
            <a:r>
              <a:rPr lang="en-US" dirty="0"/>
              <a:t>Title</a:t>
            </a:r>
          </a:p>
        </p:txBody>
      </p:sp>
      <p:sp>
        <p:nvSpPr>
          <p:cNvPr id="3" name="Subhead"/>
          <p:cNvSpPr>
            <a:spLocks noGrp="1"/>
          </p:cNvSpPr>
          <p:nvPr>
            <p:ph type="subTitle" idx="1" hasCustomPrompt="1"/>
          </p:nvPr>
        </p:nvSpPr>
        <p:spPr>
          <a:xfrm>
            <a:off x="683537" y="1008875"/>
            <a:ext cx="7790797" cy="253916"/>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905346" y="1471906"/>
            <a:ext cx="7568987"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panose="020B0603020102020204" pitchFamily="34" charset="0"/>
              </a:defRPr>
            </a:lvl1pPr>
          </a:lstStyle>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24"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685800"/>
          </a:xfrm>
          <a:prstGeom prst="rect">
            <a:avLst/>
          </a:prstGeom>
        </p:spPr>
      </p:pic>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914400" y="1438042"/>
            <a:ext cx="3657604"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Cond" panose="020B0606030402020204" pitchFamily="34" charset="0"/>
              </a:defRPr>
            </a:lvl1pPr>
          </a:lstStyle>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dirty="0"/>
              <a:t>Bulleted copy. Keep it short with bite-size chunks of information.</a:t>
            </a:r>
            <a:br>
              <a:rPr lang="en-US" dirty="0"/>
            </a:br>
            <a:endParaRPr lang="en-US" dirty="0"/>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dirty="0"/>
              <a:t>Bulleted copy. Keep it short with bite-size chunks of information.</a:t>
            </a:r>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endParaRPr lang="en-US" dirty="0"/>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9" y="1440658"/>
            <a:ext cx="3708656" cy="2237185"/>
          </a:xfrm>
        </p:spPr>
        <p:txBody>
          <a:bodyPr lIns="0" tIns="0" rIns="0" bIns="0" anchor="ctr" anchorCtr="0"/>
          <a:lstStyle>
            <a:lvl1pPr algn="ctr">
              <a:defRPr b="0" i="0">
                <a:solidFill>
                  <a:schemeClr val="bg1"/>
                </a:solidFill>
                <a:latin typeface="Acumin Pro" panose="020B0504020202020204" pitchFamily="34" charset="77"/>
              </a:defRPr>
            </a:lvl1pPr>
            <a:lvl4pPr marL="514350" indent="0" algn="ctr">
              <a:buNone/>
              <a:defRPr>
                <a:solidFill>
                  <a:schemeClr val="bg1"/>
                </a:solidFill>
              </a:defRPr>
            </a:lvl4pPr>
          </a:lstStyle>
          <a:p>
            <a:pPr lvl="0"/>
            <a:r>
              <a:rPr lang="en-US" dirty="0"/>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dirty="0"/>
          </a:p>
        </p:txBody>
      </p:sp>
      <p:sp>
        <p:nvSpPr>
          <p:cNvPr id="8" name="Title">
            <a:extLst>
              <a:ext uri="{FF2B5EF4-FFF2-40B4-BE49-F238E27FC236}">
                <a16:creationId xmlns:a16="http://schemas.microsoft.com/office/drawing/2014/main" id="{6A4C6AE5-F56B-0E43-BA90-936416C44EC4}"/>
              </a:ext>
            </a:extLst>
          </p:cNvPr>
          <p:cNvSpPr>
            <a:spLocks noGrp="1"/>
          </p:cNvSpPr>
          <p:nvPr>
            <p:ph type="ctrTitle" hasCustomPrompt="1"/>
          </p:nvPr>
        </p:nvSpPr>
        <p:spPr bwMode="blackWhite">
          <a:xfrm>
            <a:off x="683537" y="332005"/>
            <a:ext cx="7790797" cy="332399"/>
          </a:xfrm>
          <a:prstGeom prst="rect">
            <a:avLst/>
          </a:prstGeom>
          <a:noFill/>
          <a:ln w="38100">
            <a:noFill/>
          </a:ln>
        </p:spPr>
        <p:txBody>
          <a:bodyPr wrap="square" lIns="0" tIns="0" rIns="0" bIns="0" anchor="t" anchorCtr="0">
            <a:spAutoFit/>
          </a:bodyPr>
          <a:lstStyle>
            <a:lvl1pPr algn="l">
              <a:defRPr sz="2400" b="0" i="1" cap="none" spc="0">
                <a:solidFill>
                  <a:schemeClr val="tx2"/>
                </a:solidFill>
                <a:latin typeface="Franklin Gothic Medium" panose="020B0603020102020204" pitchFamily="34" charset="0"/>
              </a:defRPr>
            </a:lvl1pPr>
          </a:lstStyle>
          <a:p>
            <a:r>
              <a:rPr lang="en-US" dirty="0"/>
              <a:t>Title</a:t>
            </a:r>
          </a:p>
        </p:txBody>
      </p:sp>
      <p:sp>
        <p:nvSpPr>
          <p:cNvPr id="9" name="Subhead">
            <a:extLst>
              <a:ext uri="{FF2B5EF4-FFF2-40B4-BE49-F238E27FC236}">
                <a16:creationId xmlns:a16="http://schemas.microsoft.com/office/drawing/2014/main" id="{D7ADAC26-328E-BB49-BBC5-2D10E7BE20C5}"/>
              </a:ext>
            </a:extLst>
          </p:cNvPr>
          <p:cNvSpPr>
            <a:spLocks noGrp="1"/>
          </p:cNvSpPr>
          <p:nvPr>
            <p:ph type="subTitle" idx="1" hasCustomPrompt="1"/>
          </p:nvPr>
        </p:nvSpPr>
        <p:spPr>
          <a:xfrm>
            <a:off x="683537" y="1008875"/>
            <a:ext cx="7790797" cy="253916"/>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565518" y="683536"/>
            <a:ext cx="8012640" cy="3435498"/>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65518" y="228601"/>
            <a:ext cx="2879168" cy="373949"/>
          </a:xfrm>
          <a:prstGeom prst="rect">
            <a:avLst/>
          </a:prstGeom>
          <a:noFill/>
          <a:ln w="38100">
            <a:noFill/>
          </a:ln>
        </p:spPr>
        <p:txBody>
          <a:bodyPr wrap="square" lIns="0" tIns="0" rIns="0" bIns="0" anchor="t" anchorCtr="0">
            <a:spAutoFit/>
          </a:bodyPr>
          <a:lstStyle>
            <a:lvl1pPr algn="l">
              <a:defRPr sz="1350" b="0" i="0" cap="none" spc="0">
                <a:solidFill>
                  <a:schemeClr val="bg1"/>
                </a:solidFill>
                <a:latin typeface="Franklin Gothic Medium Cond" panose="020B0606030402020204" pitchFamily="34" charset="0"/>
              </a:defRPr>
            </a:lvl1pPr>
          </a:lstStyle>
          <a:p>
            <a:r>
              <a:rPr lang="en-US" dirty="0"/>
              <a:t>Brief photo caption. Place in top left or right corner. Make text black or white for legibility.</a:t>
            </a: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a:off x="429840" y="228601"/>
            <a:ext cx="0" cy="3890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239099"/>
            <a:ext cx="0" cy="982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dirty="0"/>
          </a:p>
        </p:txBody>
      </p:sp>
      <p:pic>
        <p:nvPicPr>
          <p:cNvPr id="8" name="Gold Triangle">
            <a:extLst>
              <a:ext uri="{FF2B5EF4-FFF2-40B4-BE49-F238E27FC236}">
                <a16:creationId xmlns:a16="http://schemas.microsoft.com/office/drawing/2014/main" id="{D9F81172-AF70-A648-89C9-C33F29592BFD}"/>
              </a:ext>
            </a:extLst>
          </p:cNvPr>
          <p:cNvPicPr>
            <a:picLocks noChangeAspect="1"/>
          </p:cNvPicPr>
          <p:nvPr userDrawn="1"/>
        </p:nvPicPr>
        <p:blipFill>
          <a:blip r:embed="rId2"/>
          <a:stretch>
            <a:fillRect/>
          </a:stretch>
        </p:blipFill>
        <p:spPr>
          <a:xfrm>
            <a:off x="7810500" y="0"/>
            <a:ext cx="1333500" cy="5143500"/>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264" userDrawn="1">
          <p15:clr>
            <a:srgbClr val="FBAE40"/>
          </p15:clr>
        </p15:guide>
        <p15:guide id="8" orient="horz" pos="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3" y="1"/>
            <a:ext cx="9143999" cy="51391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099926"/>
            <a:ext cx="4814498" cy="893321"/>
          </a:xfrm>
          <a:prstGeom prst="rect">
            <a:avLst/>
          </a:prstGeom>
          <a:noFill/>
          <a:ln w="38100">
            <a:noFill/>
          </a:ln>
        </p:spPr>
        <p:txBody>
          <a:bodyPr wrap="square" lIns="0" tIns="0" rIns="0" bIns="0" anchor="t" anchorCtr="0">
            <a:spAutoFit/>
          </a:bodyPr>
          <a:lstStyle>
            <a:lvl1pPr algn="ctr">
              <a:defRPr sz="6450" b="0" i="0" cap="none" spc="225">
                <a:solidFill>
                  <a:schemeClr val="bg2"/>
                </a:solidFill>
                <a:latin typeface="Impact" panose="020B0806030902050204" pitchFamily="34" charset="0"/>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058317"/>
            <a:ext cx="5179092" cy="330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3" y="2108272"/>
            <a:ext cx="5171597" cy="230833"/>
          </a:xfrm>
          <a:noFill/>
        </p:spPr>
        <p:txBody>
          <a:bodyPr wrap="square" lIns="0" tIns="0" rIns="0" bIns="0" anchor="t" anchorCtr="0">
            <a:spAutoFit/>
          </a:bodyPr>
          <a:lstStyle>
            <a:lvl1pPr marL="0" indent="0" algn="ctr">
              <a:buNone/>
              <a:defRPr sz="1500" b="1" i="0" spc="225">
                <a:solidFill>
                  <a:srgbClr val="FFFFFF"/>
                </a:solidFill>
                <a:latin typeface="Impact" panose="020B080603090205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2655264"/>
            <a:ext cx="5008850" cy="842058"/>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Franklin Gothic Medium" panose="020B0603020102020204" pitchFamily="34" charset="0"/>
              </a:defRPr>
            </a:lvl1pPr>
          </a:lstStyle>
          <a:p>
            <a:pPr lvl="0"/>
            <a:r>
              <a:rPr lang="en-US" dirty="0"/>
              <a:t>Fact or highlight. Keep it short with bite-size chunks of information.</a:t>
            </a:r>
          </a:p>
        </p:txBody>
      </p: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dirty="0"/>
          </a:p>
        </p:txBody>
      </p:sp>
      <p:pic>
        <p:nvPicPr>
          <p:cNvPr id="10" name="Picture 9">
            <a:extLst>
              <a:ext uri="{FF2B5EF4-FFF2-40B4-BE49-F238E27FC236}">
                <a16:creationId xmlns:a16="http://schemas.microsoft.com/office/drawing/2014/main" id="{9DDE97B0-77E3-9A4F-B3B9-CBF9063751C3}"/>
              </a:ext>
            </a:extLst>
          </p:cNvPr>
          <p:cNvPicPr>
            <a:picLocks noChangeAspect="1"/>
          </p:cNvPicPr>
          <p:nvPr userDrawn="1"/>
        </p:nvPicPr>
        <p:blipFill>
          <a:blip r:embed="rId2"/>
          <a:stretch>
            <a:fillRect/>
          </a:stretch>
        </p:blipFill>
        <p:spPr>
          <a:xfrm>
            <a:off x="410543" y="4629887"/>
            <a:ext cx="2500146" cy="264721"/>
          </a:xfrm>
          <a:prstGeom prst="rect">
            <a:avLst/>
          </a:prstGeom>
        </p:spPr>
      </p:pic>
      <p:pic>
        <p:nvPicPr>
          <p:cNvPr id="12" name="Gold Triangle">
            <a:extLst>
              <a:ext uri="{FF2B5EF4-FFF2-40B4-BE49-F238E27FC236}">
                <a16:creationId xmlns:a16="http://schemas.microsoft.com/office/drawing/2014/main" id="{F4EFE91E-3F5E-3747-8DD9-B5ACEF622E65}"/>
              </a:ext>
            </a:extLst>
          </p:cNvPr>
          <p:cNvPicPr>
            <a:picLocks noChangeAspect="1"/>
          </p:cNvPicPr>
          <p:nvPr userDrawn="1"/>
        </p:nvPicPr>
        <p:blipFill>
          <a:blip r:embed="rId3"/>
          <a:stretch>
            <a:fillRect/>
          </a:stretch>
        </p:blipFill>
        <p:spPr>
          <a:xfrm>
            <a:off x="7810500" y="0"/>
            <a:ext cx="1333500" cy="514350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orient="horz" pos="756" userDrawn="1">
          <p15:clr>
            <a:srgbClr val="FBAE40"/>
          </p15:clr>
        </p15:guide>
        <p15:guide id="8" orient="horz" pos="111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userDrawn="1"/>
        </p:nvSpPr>
        <p:spPr>
          <a:xfrm>
            <a:off x="0" y="0"/>
            <a:ext cx="9144000" cy="51435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089147" y="1168250"/>
            <a:ext cx="5500897" cy="623248"/>
          </a:xfrm>
          <a:prstGeom prst="rect">
            <a:avLst/>
          </a:prstGeom>
          <a:noFill/>
          <a:ln w="38100">
            <a:noFill/>
          </a:ln>
        </p:spPr>
        <p:txBody>
          <a:bodyPr wrap="square" lIns="0" tIns="0" rIns="0" bIns="0" anchor="t" anchorCtr="0">
            <a:spAutoFit/>
          </a:bodyPr>
          <a:lstStyle>
            <a:lvl1pPr algn="l">
              <a:defRPr sz="4500" b="0" i="1" cap="none" spc="0" baseline="0">
                <a:solidFill>
                  <a:schemeClr val="bg1"/>
                </a:solidFill>
                <a:latin typeface="Franklin Gothic Medium" panose="020B0603020102020204" pitchFamily="34" charset="0"/>
              </a:defRPr>
            </a:lvl1pPr>
          </a:lstStyle>
          <a:p>
            <a:r>
              <a:rPr lang="en-US" dirty="0"/>
              <a:t>Thank You</a:t>
            </a:r>
          </a:p>
        </p:txBody>
      </p: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dirty="0"/>
          </a:p>
        </p:txBody>
      </p:sp>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21648" y="3485758"/>
            <a:ext cx="5635893" cy="464702"/>
          </a:xfrm>
          <a:prstGeom prst="rect">
            <a:avLst/>
          </a:prstGeom>
        </p:spPr>
        <p:txBody>
          <a:bodyPr vert="horz" lIns="51435" tIns="25718" rIns="51435" bIns="25718"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997447" algn="l"/>
              </a:tabLst>
            </a:pPr>
            <a:r>
              <a:rPr lang="en-US" sz="900" dirty="0" err="1">
                <a:latin typeface="Franklin Gothic Medium" panose="020B0603020102020204" pitchFamily="34" charset="0"/>
              </a:rPr>
              <a:t>polytechnic.purdue.edu</a:t>
            </a:r>
            <a:endParaRPr lang="en-US" sz="900" dirty="0">
              <a:latin typeface="Franklin Gothic Medium" panose="020B0603020102020204" pitchFamily="34" charset="0"/>
            </a:endParaRPr>
          </a:p>
          <a:p>
            <a:pPr>
              <a:tabLst>
                <a:tab pos="997447" algn="l"/>
              </a:tabLst>
            </a:pPr>
            <a:endParaRPr lang="en-US" sz="675" dirty="0">
              <a:latin typeface="Franklin Gothic Medium" panose="020B0603020102020204" pitchFamily="34" charset="0"/>
            </a:endParaRPr>
          </a:p>
          <a:p>
            <a:pPr marL="0" indent="0">
              <a:tabLst>
                <a:tab pos="1069181" algn="l"/>
                <a:tab pos="1198960" algn="l"/>
              </a:tabLst>
            </a:pPr>
            <a:r>
              <a:rPr lang="en-US" sz="788" dirty="0">
                <a:latin typeface="Franklin Gothic Medium" panose="020B0603020102020204" pitchFamily="34" charset="0"/>
              </a:rPr>
              <a:t>	</a:t>
            </a:r>
            <a:r>
              <a:rPr lang="en-US" sz="900" dirty="0">
                <a:latin typeface="Franklin Gothic Medium" panose="020B0603020102020204" pitchFamily="34" charset="0"/>
              </a:rPr>
              <a:t>/ 	</a:t>
            </a:r>
            <a:r>
              <a:rPr lang="en-US" sz="900" dirty="0" err="1">
                <a:latin typeface="Franklin Gothic Medium" panose="020B0603020102020204" pitchFamily="34" charset="0"/>
              </a:rPr>
              <a:t>TechPurdue</a:t>
            </a:r>
            <a:endParaRPr lang="en-US" sz="900" dirty="0">
              <a:latin typeface="Franklin Gothic Medium" panose="020B0603020102020204" pitchFamily="34" charset="0"/>
            </a:endParaRPr>
          </a:p>
          <a:p>
            <a:pPr>
              <a:tabLst>
                <a:tab pos="997447" algn="l"/>
              </a:tabLst>
            </a:pPr>
            <a:endParaRPr lang="en-US" sz="788" dirty="0">
              <a:latin typeface="Franklin Gothic Medium" panose="020B0603020102020204" pitchFamily="34" charset="0"/>
            </a:endParaRPr>
          </a:p>
        </p:txBody>
      </p:sp>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086285" y="2224892"/>
            <a:ext cx="5321808" cy="253746"/>
          </a:xfrm>
        </p:spPr>
        <p:txBody>
          <a:bodyPr lIns="0" tIns="0" rIns="0" bIns="0"/>
          <a:lstStyle>
            <a:lvl1pPr marL="3572" indent="0">
              <a:buNone/>
              <a:tabLst/>
              <a:defRPr sz="1650" b="1" i="0">
                <a:solidFill>
                  <a:schemeClr val="bg2"/>
                </a:solidFill>
                <a:latin typeface="Franklin Gothic Demi Cond" panose="020B0603020102020204" pitchFamily="34" charset="0"/>
              </a:defRPr>
            </a:lvl1pPr>
          </a:lstStyle>
          <a:p>
            <a:pPr lvl="0"/>
            <a:r>
              <a:rPr lang="en-US" dirty="0"/>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086285" y="2476211"/>
            <a:ext cx="532180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086285" y="2640975"/>
            <a:ext cx="532180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086285" y="2821412"/>
            <a:ext cx="532180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err="1"/>
              <a:t>email@purdue.edu</a:t>
            </a:r>
            <a:endParaRPr lang="en-US" dirty="0"/>
          </a:p>
        </p:txBody>
      </p:sp>
      <p:pic>
        <p:nvPicPr>
          <p:cNvPr id="13" name="Picture 12">
            <a:extLst>
              <a:ext uri="{FF2B5EF4-FFF2-40B4-BE49-F238E27FC236}">
                <a16:creationId xmlns:a16="http://schemas.microsoft.com/office/drawing/2014/main" id="{96DD0592-E484-074B-8EBD-6E297DF1577E}"/>
              </a:ext>
            </a:extLst>
          </p:cNvPr>
          <p:cNvPicPr>
            <a:picLocks noChangeAspect="1"/>
          </p:cNvPicPr>
          <p:nvPr userDrawn="1"/>
        </p:nvPicPr>
        <p:blipFill>
          <a:blip r:embed="rId2"/>
          <a:stretch>
            <a:fillRect/>
          </a:stretch>
        </p:blipFill>
        <p:spPr>
          <a:xfrm>
            <a:off x="410543" y="4629887"/>
            <a:ext cx="2500146" cy="264721"/>
          </a:xfrm>
          <a:prstGeom prst="rect">
            <a:avLst/>
          </a:prstGeom>
        </p:spPr>
      </p:pic>
      <p:pic>
        <p:nvPicPr>
          <p:cNvPr id="14" name="Picture 13">
            <a:extLst>
              <a:ext uri="{FF2B5EF4-FFF2-40B4-BE49-F238E27FC236}">
                <a16:creationId xmlns:a16="http://schemas.microsoft.com/office/drawing/2014/main" id="{B28883B0-108E-C441-ADF0-064F4AE09EFB}"/>
              </a:ext>
            </a:extLst>
          </p:cNvPr>
          <p:cNvPicPr>
            <a:picLocks noChangeAspect="1"/>
          </p:cNvPicPr>
          <p:nvPr userDrawn="1"/>
        </p:nvPicPr>
        <p:blipFill>
          <a:blip r:embed="rId3">
            <a:biLevel thresh="75000"/>
          </a:blip>
          <a:stretch>
            <a:fillRect/>
          </a:stretch>
        </p:blipFill>
        <p:spPr>
          <a:xfrm>
            <a:off x="1072704" y="3755185"/>
            <a:ext cx="944124" cy="164764"/>
          </a:xfrm>
          <a:prstGeom prst="rect">
            <a:avLst/>
          </a:prstGeom>
        </p:spPr>
      </p:pic>
      <p:pic>
        <p:nvPicPr>
          <p:cNvPr id="15" name="Black Triangle">
            <a:extLst>
              <a:ext uri="{FF2B5EF4-FFF2-40B4-BE49-F238E27FC236}">
                <a16:creationId xmlns:a16="http://schemas.microsoft.com/office/drawing/2014/main" id="{AF65998B-73B7-7144-A547-6DD4753A70EE}"/>
              </a:ext>
            </a:extLst>
          </p:cNvPr>
          <p:cNvPicPr>
            <a:picLocks noChangeAspect="1"/>
          </p:cNvPicPr>
          <p:nvPr userDrawn="1"/>
        </p:nvPicPr>
        <p:blipFill>
          <a:blip r:embed="rId4"/>
          <a:stretch>
            <a:fillRect/>
          </a:stretch>
        </p:blipFill>
        <p:spPr>
          <a:xfrm>
            <a:off x="7807272" y="0"/>
            <a:ext cx="1336728" cy="5155949"/>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8" y="723519"/>
            <a:ext cx="5937755"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dirty="0"/>
              <a:t>Click to edit Master title style</a:t>
            </a:r>
          </a:p>
        </p:txBody>
      </p:sp>
      <p:sp>
        <p:nvSpPr>
          <p:cNvPr id="3" name="Text Placeholder 2"/>
          <p:cNvSpPr>
            <a:spLocks noGrp="1"/>
          </p:cNvSpPr>
          <p:nvPr>
            <p:ph type="body" idx="1"/>
          </p:nvPr>
        </p:nvSpPr>
        <p:spPr>
          <a:xfrm>
            <a:off x="1606048" y="1978535"/>
            <a:ext cx="5937755" cy="232648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dirty="0"/>
          </a:p>
        </p:txBody>
      </p:sp>
      <p:pic>
        <p:nvPicPr>
          <p:cNvPr id="11" name="Picture 10">
            <a:extLst>
              <a:ext uri="{FF2B5EF4-FFF2-40B4-BE49-F238E27FC236}">
                <a16:creationId xmlns:a16="http://schemas.microsoft.com/office/drawing/2014/main" id="{DC1690DC-24F0-2A40-83A5-2E3294856270}"/>
              </a:ext>
            </a:extLst>
          </p:cNvPr>
          <p:cNvPicPr>
            <a:picLocks noChangeAspect="1"/>
          </p:cNvPicPr>
          <p:nvPr userDrawn="1"/>
        </p:nvPicPr>
        <p:blipFill>
          <a:blip r:embed="rId8"/>
          <a:stretch>
            <a:fillRect/>
          </a:stretch>
        </p:blipFill>
        <p:spPr>
          <a:xfrm>
            <a:off x="410543" y="4629887"/>
            <a:ext cx="2500146" cy="264721"/>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ftr="0" dt="0"/>
  <p:txStyles>
    <p:titleStyle>
      <a:lvl1pPr algn="ctr" defTabSz="685800" rtl="0" eaLnBrk="1" latinLnBrk="0" hangingPunct="1">
        <a:lnSpc>
          <a:spcPct val="90000"/>
        </a:lnSpc>
        <a:spcBef>
          <a:spcPct val="0"/>
        </a:spcBef>
        <a:buNone/>
        <a:defRPr sz="1950" kern="1200" cap="all" spc="150" baseline="0">
          <a:solidFill>
            <a:srgbClr val="262626"/>
          </a:solidFill>
          <a:latin typeface="Franklin Gothic Medium" panose="020B0603020102020204" pitchFamily="34" charset="0"/>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3042" userDrawn="1">
          <p15:clr>
            <a:srgbClr val="F26B43"/>
          </p15:clr>
        </p15:guide>
        <p15:guide id="4" orient="horz" pos="29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i.org/10.1184/R1/14866251.v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bbc.com/news/world-europe-64092183"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cnn.com/2022/12/26/asia/north-korean-drones-south-airspace-intl/index.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7622-2CFB-5E46-9FC6-A2A5142E334B}"/>
              </a:ext>
            </a:extLst>
          </p:cNvPr>
          <p:cNvSpPr>
            <a:spLocks noGrp="1"/>
          </p:cNvSpPr>
          <p:nvPr>
            <p:ph type="ctrTitle"/>
          </p:nvPr>
        </p:nvSpPr>
        <p:spPr>
          <a:xfrm>
            <a:off x="1116119" y="1219683"/>
            <a:ext cx="7422970" cy="984885"/>
          </a:xfrm>
        </p:spPr>
        <p:txBody>
          <a:bodyPr/>
          <a:lstStyle/>
          <a:p>
            <a:r>
              <a:rPr lang="en-US" sz="4000" dirty="0"/>
              <a:t>UAV interface development for</a:t>
            </a:r>
            <a:br>
              <a:rPr lang="en-US" sz="4000" dirty="0"/>
            </a:br>
            <a:r>
              <a:rPr lang="en-US" sz="4000" dirty="0"/>
              <a:t>countering unidentified drones</a:t>
            </a:r>
          </a:p>
        </p:txBody>
      </p:sp>
      <p:sp>
        <p:nvSpPr>
          <p:cNvPr id="5" name="Text Placeholder 4">
            <a:extLst>
              <a:ext uri="{FF2B5EF4-FFF2-40B4-BE49-F238E27FC236}">
                <a16:creationId xmlns:a16="http://schemas.microsoft.com/office/drawing/2014/main" id="{EC308A9A-4D28-6849-9B4A-A7B931177850}"/>
              </a:ext>
            </a:extLst>
          </p:cNvPr>
          <p:cNvSpPr>
            <a:spLocks noGrp="1"/>
          </p:cNvSpPr>
          <p:nvPr>
            <p:ph type="body" sz="quarter" idx="13"/>
          </p:nvPr>
        </p:nvSpPr>
        <p:spPr>
          <a:xfrm>
            <a:off x="1116119" y="2938933"/>
            <a:ext cx="7022949" cy="253746"/>
          </a:xfrm>
        </p:spPr>
        <p:txBody>
          <a:bodyPr/>
          <a:lstStyle/>
          <a:p>
            <a:r>
              <a:rPr lang="en-US" dirty="0">
                <a:solidFill>
                  <a:schemeClr val="tx1"/>
                </a:solidFill>
              </a:rPr>
              <a:t>Team. Beer per Day</a:t>
            </a:r>
          </a:p>
        </p:txBody>
      </p:sp>
      <p:sp>
        <p:nvSpPr>
          <p:cNvPr id="6" name="Text Placeholder 5">
            <a:extLst>
              <a:ext uri="{FF2B5EF4-FFF2-40B4-BE49-F238E27FC236}">
                <a16:creationId xmlns:a16="http://schemas.microsoft.com/office/drawing/2014/main" id="{7557676A-9809-A14A-A53A-9D1ADD3D5332}"/>
              </a:ext>
            </a:extLst>
          </p:cNvPr>
          <p:cNvSpPr>
            <a:spLocks noGrp="1"/>
          </p:cNvSpPr>
          <p:nvPr>
            <p:ph type="body" sz="quarter" idx="14"/>
          </p:nvPr>
        </p:nvSpPr>
        <p:spPr>
          <a:xfrm>
            <a:off x="1116115" y="3313425"/>
            <a:ext cx="7022948" cy="477821"/>
          </a:xfrm>
        </p:spPr>
        <p:txBody>
          <a:bodyPr>
            <a:normAutofit/>
          </a:bodyPr>
          <a:lstStyle/>
          <a:p>
            <a:pPr>
              <a:lnSpc>
                <a:spcPct val="50000"/>
              </a:lnSpc>
            </a:pPr>
            <a:r>
              <a:rPr lang="en-US" altLang="ko-Kore-KR" sz="1400" dirty="0" err="1"/>
              <a:t>Shinhyoung</a:t>
            </a:r>
            <a:r>
              <a:rPr lang="en-US" altLang="ko-Kore-KR" sz="1400" dirty="0"/>
              <a:t> Jang, </a:t>
            </a:r>
            <a:r>
              <a:rPr lang="en-US" altLang="ko-Kore-KR" sz="1400" dirty="0" err="1"/>
              <a:t>Byeonghwi</a:t>
            </a:r>
            <a:r>
              <a:rPr lang="en-US" altLang="ko-Kore-KR" sz="1400" dirty="0"/>
              <a:t> Park, </a:t>
            </a:r>
            <a:r>
              <a:rPr lang="en-US" altLang="ko-Kore-KR" sz="1400" dirty="0" err="1"/>
              <a:t>Juheon</a:t>
            </a:r>
            <a:r>
              <a:rPr lang="en-US" altLang="ko-Kore-KR" sz="1400" dirty="0"/>
              <a:t> </a:t>
            </a:r>
            <a:r>
              <a:rPr lang="en-US" altLang="ko-Kore-KR" sz="1400" dirty="0" err="1"/>
              <a:t>Jeong</a:t>
            </a:r>
            <a:r>
              <a:rPr lang="en-US" altLang="ko-Kore-KR" sz="1400" dirty="0"/>
              <a:t> (</a:t>
            </a:r>
            <a:r>
              <a:rPr lang="en-US" altLang="ko-Kore-KR" sz="1400" dirty="0" err="1"/>
              <a:t>Chungnam</a:t>
            </a:r>
            <a:r>
              <a:rPr lang="en-US" altLang="ko-Kore-KR" sz="1400" dirty="0"/>
              <a:t> National University)</a:t>
            </a:r>
          </a:p>
          <a:p>
            <a:pPr>
              <a:lnSpc>
                <a:spcPct val="50000"/>
              </a:lnSpc>
            </a:pPr>
            <a:r>
              <a:rPr lang="en-US" altLang="ko-Kore-KR" sz="1400" dirty="0"/>
              <a:t>Jack </a:t>
            </a:r>
            <a:r>
              <a:rPr lang="en-US" altLang="ko-Kore-KR" sz="1400" dirty="0" err="1"/>
              <a:t>Mahedy</a:t>
            </a:r>
            <a:r>
              <a:rPr lang="en-US" altLang="ko-Kore-KR" sz="1400" dirty="0"/>
              <a:t>, </a:t>
            </a:r>
            <a:r>
              <a:rPr lang="en-US" altLang="ko-Kore-KR" sz="1400" dirty="0" err="1"/>
              <a:t>Nebey</a:t>
            </a:r>
            <a:r>
              <a:rPr lang="en-US" altLang="ko-Kore-KR" sz="1400" dirty="0"/>
              <a:t> </a:t>
            </a:r>
            <a:r>
              <a:rPr lang="en-US" altLang="ko-Kore-KR" sz="1400" dirty="0" err="1"/>
              <a:t>Gebreslassie</a:t>
            </a:r>
            <a:r>
              <a:rPr lang="en-US" altLang="ko-Kore-KR" sz="1400" dirty="0"/>
              <a:t> (Purdue University)</a:t>
            </a:r>
          </a:p>
        </p:txBody>
      </p:sp>
      <p:sp>
        <p:nvSpPr>
          <p:cNvPr id="3" name="슬라이드 번호 개체 틀 2">
            <a:extLst>
              <a:ext uri="{FF2B5EF4-FFF2-40B4-BE49-F238E27FC236}">
                <a16:creationId xmlns:a16="http://schemas.microsoft.com/office/drawing/2014/main" id="{07144B33-0765-367D-E26A-ED212831ECA8}"/>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Tree>
    <p:extLst>
      <p:ext uri="{BB962C8B-B14F-4D97-AF65-F5344CB8AC3E}">
        <p14:creationId xmlns:p14="http://schemas.microsoft.com/office/powerpoint/2010/main" val="1025208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 altLang="ko-Kore-KR" dirty="0"/>
              <a:t>Related Works</a:t>
            </a:r>
            <a:endParaRPr lang="en-US" dirty="0"/>
          </a:p>
        </p:txBody>
      </p:sp>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p:txBody>
          <a:bodyPr>
            <a:normAutofit/>
          </a:bodyPr>
          <a:lstStyle/>
          <a:p>
            <a:pPr>
              <a:lnSpc>
                <a:spcPct val="150000"/>
              </a:lnSpc>
            </a:pPr>
            <a:r>
              <a:rPr lang="en" altLang="ko-Kore-KR" dirty="0"/>
              <a:t>Ziyu Zhao</a:t>
            </a:r>
            <a:r>
              <a:rPr lang="en" altLang="ko-Kore-KR" baseline="30000" dirty="0"/>
              <a:t>[4]</a:t>
            </a:r>
            <a:r>
              <a:rPr lang="en" altLang="ko-Kore-KR" dirty="0"/>
              <a:t> et al. focused on aircraft trajectory prediction using deep learning with Trajectory Change Point (TCP)</a:t>
            </a:r>
          </a:p>
          <a:p>
            <a:pPr>
              <a:lnSpc>
                <a:spcPct val="150000"/>
              </a:lnSpc>
            </a:pPr>
            <a:endParaRPr lang="en" altLang="ko-Kore-KR" sz="700" dirty="0"/>
          </a:p>
          <a:p>
            <a:pPr>
              <a:lnSpc>
                <a:spcPct val="150000"/>
              </a:lnSpc>
            </a:pPr>
            <a:r>
              <a:rPr lang="en" altLang="ko-Kore-KR" dirty="0"/>
              <a:t>TCP is created by using a trajectory clustering algorithm and analyzing the relationship between meteorological information such as </a:t>
            </a:r>
            <a:r>
              <a:rPr lang="en-US" altLang="ko-Kore-KR" dirty="0"/>
              <a:t>distance</a:t>
            </a:r>
            <a:r>
              <a:rPr lang="en" altLang="ko-Kore-KR" dirty="0"/>
              <a:t>, temperature and past data which include </a:t>
            </a:r>
            <a:r>
              <a:rPr lang="en-US" altLang="ko-Kore-KR" dirty="0"/>
              <a:t>location</a:t>
            </a:r>
            <a:r>
              <a:rPr lang="en" altLang="ko-Kore-KR" dirty="0"/>
              <a:t> and velocity</a:t>
            </a:r>
          </a:p>
        </p:txBody>
      </p:sp>
      <p:sp>
        <p:nvSpPr>
          <p:cNvPr id="9" name="TextBox 8">
            <a:extLst>
              <a:ext uri="{FF2B5EF4-FFF2-40B4-BE49-F238E27FC236}">
                <a16:creationId xmlns:a16="http://schemas.microsoft.com/office/drawing/2014/main" id="{CEA716F6-D85B-900A-C212-51EDD9737775}"/>
              </a:ext>
            </a:extLst>
          </p:cNvPr>
          <p:cNvSpPr txBox="1"/>
          <p:nvPr/>
        </p:nvSpPr>
        <p:spPr>
          <a:xfrm>
            <a:off x="905346" y="4339690"/>
            <a:ext cx="7790797" cy="223138"/>
          </a:xfrm>
          <a:prstGeom prst="rect">
            <a:avLst/>
          </a:prstGeom>
          <a:noFill/>
        </p:spPr>
        <p:txBody>
          <a:bodyPr wrap="square">
            <a:spAutoFit/>
          </a:bodyPr>
          <a:lstStyle/>
          <a:p>
            <a:r>
              <a:rPr kumimoji="0" lang="en" altLang="ko-Kore-KR" sz="85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[4] </a:t>
            </a:r>
            <a:r>
              <a:rPr kumimoji="0" lang="en" altLang="ko-Kore-KR" sz="850" i="0" u="none" strike="noStrike" kern="1200" cap="none" spc="0" normalizeH="0" baseline="0" noProof="0" dirty="0" err="1">
                <a:ln>
                  <a:noFill/>
                </a:ln>
                <a:solidFill>
                  <a:srgbClr val="000000"/>
                </a:solidFill>
                <a:effectLst/>
                <a:uLnTx/>
                <a:uFillTx/>
                <a:latin typeface="Franklin Gothic Medium" panose="020B0603020102020204" pitchFamily="34" charset="0"/>
                <a:ea typeface="+mn-ea"/>
                <a:cs typeface="+mn-cs"/>
              </a:rPr>
              <a:t>Ziyu</a:t>
            </a:r>
            <a:r>
              <a:rPr kumimoji="0" lang="en" altLang="ko-Kore-KR" sz="85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 Zhao</a:t>
            </a:r>
            <a:r>
              <a:rPr lang="en" altLang="ko-Kore-KR" sz="850" dirty="0">
                <a:solidFill>
                  <a:srgbClr val="000000"/>
                </a:solidFill>
                <a:latin typeface="Franklin Gothic Medium" panose="020B0603020102020204" pitchFamily="34" charset="0"/>
              </a:rPr>
              <a:t>, et al. A Deep Learning Approach for Aircraft Trajectory Prediction in Pre-Tactical Stage</a:t>
            </a:r>
            <a:r>
              <a:rPr kumimoji="0" lang="en" altLang="ko-Kore-KR" sz="85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 2022 5</a:t>
            </a:r>
            <a:r>
              <a:rPr kumimoji="0" lang="en" altLang="ko-Kore-KR" sz="850" i="0" u="none" strike="noStrike" kern="1200" cap="none" spc="0" normalizeH="0" baseline="30000" noProof="0" dirty="0">
                <a:ln>
                  <a:noFill/>
                </a:ln>
                <a:solidFill>
                  <a:srgbClr val="000000"/>
                </a:solidFill>
                <a:effectLst/>
                <a:uLnTx/>
                <a:uFillTx/>
                <a:latin typeface="Franklin Gothic Medium" panose="020B0603020102020204" pitchFamily="34" charset="0"/>
                <a:ea typeface="+mn-ea"/>
                <a:cs typeface="+mn-cs"/>
              </a:rPr>
              <a:t>th</a:t>
            </a:r>
            <a:r>
              <a:rPr kumimoji="0" lang="en" altLang="ko-Kore-KR" sz="85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 Int. </a:t>
            </a:r>
            <a:r>
              <a:rPr kumimoji="0" lang="en" altLang="ko-Kore-KR" sz="850" i="0" u="none" strike="noStrike" kern="1200" cap="none" spc="0" normalizeH="0" baseline="0" noProof="0" dirty="0" err="1">
                <a:ln>
                  <a:noFill/>
                </a:ln>
                <a:solidFill>
                  <a:srgbClr val="000000"/>
                </a:solidFill>
                <a:effectLst/>
                <a:uLnTx/>
                <a:uFillTx/>
                <a:latin typeface="Franklin Gothic Medium" panose="020B0603020102020204" pitchFamily="34" charset="0"/>
                <a:ea typeface="+mn-ea"/>
                <a:cs typeface="+mn-cs"/>
              </a:rPr>
              <a:t>Symp</a:t>
            </a:r>
            <a:r>
              <a:rPr kumimoji="0" lang="en" altLang="ko-Kore-KR" sz="85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 on Autonomous Systems(ISAS)</a:t>
            </a:r>
          </a:p>
        </p:txBody>
      </p:sp>
      <p:sp>
        <p:nvSpPr>
          <p:cNvPr id="5" name="슬라이드 번호 개체 틀 4">
            <a:extLst>
              <a:ext uri="{FF2B5EF4-FFF2-40B4-BE49-F238E27FC236}">
                <a16:creationId xmlns:a16="http://schemas.microsoft.com/office/drawing/2014/main" id="{AAB1F733-56F7-FEFC-0609-35935D757777}"/>
              </a:ext>
            </a:extLst>
          </p:cNvPr>
          <p:cNvSpPr>
            <a:spLocks noGrp="1"/>
          </p:cNvSpPr>
          <p:nvPr>
            <p:ph type="sldNum" sz="quarter" idx="4"/>
          </p:nvPr>
        </p:nvSpPr>
        <p:spPr/>
        <p:txBody>
          <a:bodyPr/>
          <a:lstStyle/>
          <a:p>
            <a:fld id="{8A7A6979-0714-4377-B894-6BE4C2D6E202}" type="slidenum">
              <a:rPr lang="en-US" smtClean="0"/>
              <a:pPr/>
              <a:t>10</a:t>
            </a:fld>
            <a:endParaRPr lang="en-US" dirty="0"/>
          </a:p>
        </p:txBody>
      </p:sp>
      <p:sp>
        <p:nvSpPr>
          <p:cNvPr id="10" name="Subtitle 2">
            <a:extLst>
              <a:ext uri="{FF2B5EF4-FFF2-40B4-BE49-F238E27FC236}">
                <a16:creationId xmlns:a16="http://schemas.microsoft.com/office/drawing/2014/main" id="{5E8B835A-ADB6-6D54-01C5-7A2744CAF24B}"/>
              </a:ext>
            </a:extLst>
          </p:cNvPr>
          <p:cNvSpPr>
            <a:spLocks noGrp="1"/>
          </p:cNvSpPr>
          <p:nvPr>
            <p:ph type="subTitle" idx="1"/>
          </p:nvPr>
        </p:nvSpPr>
        <p:spPr>
          <a:xfrm>
            <a:off x="683537" y="1008875"/>
            <a:ext cx="7790797" cy="253916"/>
          </a:xfrm>
        </p:spPr>
        <p:txBody>
          <a:bodyPr/>
          <a:lstStyle/>
          <a:p>
            <a:r>
              <a:rPr lang="en" altLang="ko-Kore-KR" dirty="0"/>
              <a:t>Relation between past TSPI and trajectory prediction</a:t>
            </a:r>
            <a:endParaRPr lang="en-US" dirty="0"/>
          </a:p>
        </p:txBody>
      </p:sp>
    </p:spTree>
    <p:extLst>
      <p:ext uri="{BB962C8B-B14F-4D97-AF65-F5344CB8AC3E}">
        <p14:creationId xmlns:p14="http://schemas.microsoft.com/office/powerpoint/2010/main" val="180932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 altLang="ko-Kore-KR" dirty="0"/>
              <a:t>Related Works</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 altLang="ko-Kore-KR" dirty="0"/>
              <a:t>Relation between past TSPI and trajectory prediction (Cont’d)</a:t>
            </a:r>
            <a:endParaRPr lang="en-US" dirty="0"/>
          </a:p>
        </p:txBody>
      </p:sp>
      <p:sp>
        <p:nvSpPr>
          <p:cNvPr id="9" name="TextBox 8">
            <a:extLst>
              <a:ext uri="{FF2B5EF4-FFF2-40B4-BE49-F238E27FC236}">
                <a16:creationId xmlns:a16="http://schemas.microsoft.com/office/drawing/2014/main" id="{CEA716F6-D85B-900A-C212-51EDD9737775}"/>
              </a:ext>
            </a:extLst>
          </p:cNvPr>
          <p:cNvSpPr txBox="1"/>
          <p:nvPr/>
        </p:nvSpPr>
        <p:spPr>
          <a:xfrm>
            <a:off x="905346" y="4339690"/>
            <a:ext cx="7790797" cy="223138"/>
          </a:xfrm>
          <a:prstGeom prst="rect">
            <a:avLst/>
          </a:prstGeom>
          <a:noFill/>
        </p:spPr>
        <p:txBody>
          <a:bodyPr wrap="square">
            <a:spAutoFit/>
          </a:bodyPr>
          <a:lstStyle/>
          <a:p>
            <a:r>
              <a:rPr kumimoji="0" lang="en" altLang="ko-Kore-KR" sz="85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[5, Fig 1] Xie Lei</a:t>
            </a:r>
            <a:r>
              <a:rPr lang="en" altLang="ko-Kore-KR" sz="850" dirty="0">
                <a:solidFill>
                  <a:srgbClr val="000000"/>
                </a:solidFill>
                <a:latin typeface="Franklin Gothic Medium" panose="020B0603020102020204" pitchFamily="34" charset="0"/>
              </a:rPr>
              <a:t>, et al. UCAV maneuvering trajectory prediction based on PSO-CNN</a:t>
            </a:r>
            <a:r>
              <a:rPr kumimoji="0" lang="en" altLang="ko-Kore-KR" sz="85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 2021 Int. Conf. on Computer Engineering and Application(ICCEA)</a:t>
            </a:r>
          </a:p>
        </p:txBody>
      </p:sp>
      <p:pic>
        <p:nvPicPr>
          <p:cNvPr id="6" name="그림 5">
            <a:extLst>
              <a:ext uri="{FF2B5EF4-FFF2-40B4-BE49-F238E27FC236}">
                <a16:creationId xmlns:a16="http://schemas.microsoft.com/office/drawing/2014/main" id="{A2FAA2F3-9DA8-E3A6-B9A8-9C3A1028316C}"/>
              </a:ext>
            </a:extLst>
          </p:cNvPr>
          <p:cNvPicPr>
            <a:picLocks noChangeAspect="1"/>
          </p:cNvPicPr>
          <p:nvPr/>
        </p:nvPicPr>
        <p:blipFill>
          <a:blip r:embed="rId2"/>
          <a:stretch>
            <a:fillRect/>
          </a:stretch>
        </p:blipFill>
        <p:spPr>
          <a:xfrm>
            <a:off x="6253849" y="1733550"/>
            <a:ext cx="2540958" cy="1676400"/>
          </a:xfrm>
          <a:prstGeom prst="rect">
            <a:avLst/>
          </a:prstGeom>
        </p:spPr>
      </p:pic>
      <p:sp>
        <p:nvSpPr>
          <p:cNvPr id="7" name="TextBox 6">
            <a:extLst>
              <a:ext uri="{FF2B5EF4-FFF2-40B4-BE49-F238E27FC236}">
                <a16:creationId xmlns:a16="http://schemas.microsoft.com/office/drawing/2014/main" id="{A8228F47-6A0D-0D29-DCA6-F9166A083F8A}"/>
              </a:ext>
            </a:extLst>
          </p:cNvPr>
          <p:cNvSpPr txBox="1"/>
          <p:nvPr/>
        </p:nvSpPr>
        <p:spPr>
          <a:xfrm>
            <a:off x="6253849" y="3409950"/>
            <a:ext cx="2540958" cy="215444"/>
          </a:xfrm>
          <a:prstGeom prst="rect">
            <a:avLst/>
          </a:prstGeom>
          <a:noFill/>
        </p:spPr>
        <p:txBody>
          <a:bodyPr wrap="square">
            <a:spAutoFit/>
          </a:bodyPr>
          <a:lstStyle/>
          <a:p>
            <a:pPr algn="ctr"/>
            <a:r>
              <a:rPr kumimoji="0" lang="en" altLang="ko-Kore-KR" sz="800" b="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Figure 1. </a:t>
            </a:r>
            <a:r>
              <a:rPr lang="en" altLang="ko-Kore-KR" sz="800" dirty="0">
                <a:solidFill>
                  <a:srgbClr val="000000"/>
                </a:solidFill>
                <a:latin typeface="Franklin Gothic Medium" panose="020B0603020102020204" pitchFamily="34" charset="0"/>
              </a:rPr>
              <a:t>3D trajectory prediction view</a:t>
            </a:r>
            <a:endParaRPr lang="ko-Kore-KR" altLang="en-US" sz="1000" dirty="0"/>
          </a:p>
        </p:txBody>
      </p:sp>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a:xfrm>
            <a:off x="905346" y="1471906"/>
            <a:ext cx="5511783" cy="2558653"/>
          </a:xfrm>
        </p:spPr>
        <p:txBody>
          <a:bodyPr>
            <a:normAutofit fontScale="92500" lnSpcReduction="10000"/>
          </a:bodyPr>
          <a:lstStyle/>
          <a:p>
            <a:pPr>
              <a:lnSpc>
                <a:spcPct val="150000"/>
              </a:lnSpc>
            </a:pPr>
            <a:r>
              <a:rPr lang="en-US" altLang="ko-Kore-KR" dirty="0"/>
              <a:t>In </a:t>
            </a:r>
            <a:r>
              <a:rPr lang="en" altLang="ko-Kore-KR" dirty="0"/>
              <a:t>Xie Lei</a:t>
            </a:r>
            <a:r>
              <a:rPr lang="en" altLang="ko-Kore-KR" baseline="30000" dirty="0"/>
              <a:t>[5]</a:t>
            </a:r>
            <a:r>
              <a:rPr lang="en" altLang="ko-Kore-KR" dirty="0"/>
              <a:t> et al</a:t>
            </a:r>
            <a:r>
              <a:rPr lang="en-US" altLang="ko-KR" dirty="0"/>
              <a:t>. research,</a:t>
            </a:r>
            <a:r>
              <a:rPr lang="ko-KR" altLang="en-US" dirty="0"/>
              <a:t> </a:t>
            </a:r>
            <a:r>
              <a:rPr lang="en" altLang="ko-Kore-KR" dirty="0"/>
              <a:t>Unmanned Combat Aerial Vehicle (UCAV) maneuvering trajectory </a:t>
            </a:r>
            <a:r>
              <a:rPr lang="en-US" altLang="ko-Kore-KR" dirty="0"/>
              <a:t>was predicted with</a:t>
            </a:r>
            <a:r>
              <a:rPr lang="en" altLang="ko-Kore-KR" dirty="0"/>
              <a:t> particle swarm optimization-CNN (PSO-CNN)</a:t>
            </a:r>
          </a:p>
          <a:p>
            <a:pPr>
              <a:lnSpc>
                <a:spcPct val="150000"/>
              </a:lnSpc>
            </a:pPr>
            <a:r>
              <a:rPr lang="en" altLang="ko-Kore-KR" dirty="0"/>
              <a:t>The spatial coordinates can be derived by computing the </a:t>
            </a:r>
            <a:r>
              <a:rPr lang="en-US" altLang="ko-Kore-KR" dirty="0"/>
              <a:t>equation</a:t>
            </a:r>
            <a:r>
              <a:rPr lang="en" altLang="ko-Kore-KR" dirty="0"/>
              <a:t> </a:t>
            </a:r>
            <a:r>
              <a:rPr lang="en-US" altLang="ko-Kore-KR" dirty="0"/>
              <a:t>about </a:t>
            </a:r>
            <a:r>
              <a:rPr lang="en" altLang="ko-Kore-KR" dirty="0"/>
              <a:t>control variables</a:t>
            </a:r>
          </a:p>
          <a:p>
            <a:pPr>
              <a:lnSpc>
                <a:spcPct val="150000"/>
              </a:lnSpc>
            </a:pPr>
            <a:r>
              <a:rPr lang="en" altLang="ko-Kore-KR" dirty="0"/>
              <a:t>PSO-CNN avoid “</a:t>
            </a:r>
            <a:r>
              <a:rPr lang="en-US" altLang="ko-Kore-KR" dirty="0"/>
              <a:t>gradient disappearance</a:t>
            </a:r>
            <a:r>
              <a:rPr lang="en" altLang="ko-Kore-KR" dirty="0"/>
              <a:t>” problem, because it uses a heuristic optimization algorithm to transform the weight update into an optimization problem </a:t>
            </a:r>
          </a:p>
          <a:p>
            <a:pPr>
              <a:lnSpc>
                <a:spcPct val="150000"/>
              </a:lnSpc>
            </a:pPr>
            <a:r>
              <a:rPr lang="en" altLang="ko-Kore-KR" dirty="0"/>
              <a:t>Compared to other methods such as LSTM, </a:t>
            </a:r>
            <a:r>
              <a:rPr lang="en" altLang="ko-Kore-KR" dirty="0" err="1"/>
              <a:t>Adaboost</a:t>
            </a:r>
            <a:r>
              <a:rPr lang="en" altLang="ko-Kore-KR" dirty="0"/>
              <a:t>-BP and CNN, the method used in the paper produced better performance</a:t>
            </a:r>
          </a:p>
        </p:txBody>
      </p:sp>
      <p:sp>
        <p:nvSpPr>
          <p:cNvPr id="5" name="슬라이드 번호 개체 틀 4">
            <a:extLst>
              <a:ext uri="{FF2B5EF4-FFF2-40B4-BE49-F238E27FC236}">
                <a16:creationId xmlns:a16="http://schemas.microsoft.com/office/drawing/2014/main" id="{BF624405-70DB-4941-7AA1-967357F58C7D}"/>
              </a:ext>
            </a:extLst>
          </p:cNvPr>
          <p:cNvSpPr>
            <a:spLocks noGrp="1"/>
          </p:cNvSpPr>
          <p:nvPr>
            <p:ph type="sldNum" sz="quarter" idx="4"/>
          </p:nvPr>
        </p:nvSpPr>
        <p:spPr/>
        <p:txBody>
          <a:bodyPr/>
          <a:lstStyle/>
          <a:p>
            <a:fld id="{8A7A6979-0714-4377-B894-6BE4C2D6E202}" type="slidenum">
              <a:rPr lang="en-US" smtClean="0"/>
              <a:pPr/>
              <a:t>11</a:t>
            </a:fld>
            <a:endParaRPr lang="en-US" dirty="0"/>
          </a:p>
        </p:txBody>
      </p:sp>
    </p:spTree>
    <p:extLst>
      <p:ext uri="{BB962C8B-B14F-4D97-AF65-F5344CB8AC3E}">
        <p14:creationId xmlns:p14="http://schemas.microsoft.com/office/powerpoint/2010/main" val="1517109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 altLang="ko-Kore-KR" dirty="0"/>
              <a:t>Related Works</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 altLang="ko-Kore-KR" dirty="0"/>
              <a:t>Relation between past TSPI and trajectory prediction (Cont’d)</a:t>
            </a:r>
            <a:endParaRPr lang="en-US" dirty="0"/>
          </a:p>
        </p:txBody>
      </p:sp>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a:xfrm>
            <a:off x="905346" y="1471906"/>
            <a:ext cx="3632365" cy="2558653"/>
          </a:xfrm>
        </p:spPr>
        <p:txBody>
          <a:bodyPr>
            <a:normAutofit/>
          </a:bodyPr>
          <a:lstStyle/>
          <a:p>
            <a:pPr>
              <a:lnSpc>
                <a:spcPct val="150000"/>
              </a:lnSpc>
            </a:pPr>
            <a:r>
              <a:rPr lang="en" altLang="ko-Kore-KR" dirty="0"/>
              <a:t>In Peng Shu</a:t>
            </a:r>
            <a:r>
              <a:rPr lang="en" altLang="ko-Kore-KR" baseline="30000" dirty="0"/>
              <a:t>[6]</a:t>
            </a:r>
            <a:r>
              <a:rPr lang="en" altLang="ko-Kore-KR" dirty="0"/>
              <a:t> et al. research, the UAV trajectory prediction based on LSTM, which uses coordinate information, is meaningful</a:t>
            </a:r>
          </a:p>
          <a:p>
            <a:pPr>
              <a:lnSpc>
                <a:spcPct val="150000"/>
              </a:lnSpc>
            </a:pPr>
            <a:endParaRPr lang="en" altLang="ko-Kore-KR" sz="900" dirty="0"/>
          </a:p>
          <a:p>
            <a:pPr>
              <a:lnSpc>
                <a:spcPct val="150000"/>
              </a:lnSpc>
            </a:pPr>
            <a:r>
              <a:rPr lang="en" altLang="ko-Kore-KR" dirty="0"/>
              <a:t>Also, Stacked Bidirectional and Unidirectional LSTM(SBULSTM) has good performance in the real UAV cruise scenario</a:t>
            </a:r>
          </a:p>
        </p:txBody>
      </p:sp>
      <p:pic>
        <p:nvPicPr>
          <p:cNvPr id="7" name="그림 6">
            <a:extLst>
              <a:ext uri="{FF2B5EF4-FFF2-40B4-BE49-F238E27FC236}">
                <a16:creationId xmlns:a16="http://schemas.microsoft.com/office/drawing/2014/main" id="{DFA7A4A6-34B3-33AC-FEAD-09E8E505922D}"/>
              </a:ext>
            </a:extLst>
          </p:cNvPr>
          <p:cNvPicPr>
            <a:picLocks noChangeAspect="1"/>
          </p:cNvPicPr>
          <p:nvPr/>
        </p:nvPicPr>
        <p:blipFill>
          <a:blip r:embed="rId2"/>
          <a:stretch>
            <a:fillRect/>
          </a:stretch>
        </p:blipFill>
        <p:spPr>
          <a:xfrm>
            <a:off x="4949190" y="1471906"/>
            <a:ext cx="3389001" cy="2424925"/>
          </a:xfrm>
          <a:prstGeom prst="rect">
            <a:avLst/>
          </a:prstGeom>
        </p:spPr>
      </p:pic>
      <p:sp>
        <p:nvSpPr>
          <p:cNvPr id="9" name="TextBox 8">
            <a:extLst>
              <a:ext uri="{FF2B5EF4-FFF2-40B4-BE49-F238E27FC236}">
                <a16:creationId xmlns:a16="http://schemas.microsoft.com/office/drawing/2014/main" id="{13A9AA13-73B3-63F1-E1A6-25A1A35F71E2}"/>
              </a:ext>
            </a:extLst>
          </p:cNvPr>
          <p:cNvSpPr txBox="1"/>
          <p:nvPr/>
        </p:nvSpPr>
        <p:spPr>
          <a:xfrm>
            <a:off x="4851222" y="3922293"/>
            <a:ext cx="3566160" cy="338554"/>
          </a:xfrm>
          <a:prstGeom prst="rect">
            <a:avLst/>
          </a:prstGeom>
          <a:noFill/>
        </p:spPr>
        <p:txBody>
          <a:bodyPr wrap="square">
            <a:spAutoFit/>
          </a:bodyPr>
          <a:lstStyle/>
          <a:p>
            <a:pPr algn="ctr"/>
            <a:r>
              <a:rPr kumimoji="0" lang="en" altLang="ko-Kore-KR" sz="800" b="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Figure 2. Lateral view, Vertical view and Three-dimensional view of predicted trajectory and true trajectory</a:t>
            </a:r>
            <a:endParaRPr lang="ko-Kore-KR" altLang="en-US" sz="1000" dirty="0"/>
          </a:p>
        </p:txBody>
      </p:sp>
      <p:sp>
        <p:nvSpPr>
          <p:cNvPr id="11" name="TextBox 10">
            <a:extLst>
              <a:ext uri="{FF2B5EF4-FFF2-40B4-BE49-F238E27FC236}">
                <a16:creationId xmlns:a16="http://schemas.microsoft.com/office/drawing/2014/main" id="{1FAC8C85-D17E-05DD-F0BC-075815A4778E}"/>
              </a:ext>
            </a:extLst>
          </p:cNvPr>
          <p:cNvSpPr txBox="1"/>
          <p:nvPr/>
        </p:nvSpPr>
        <p:spPr>
          <a:xfrm>
            <a:off x="905346" y="4339690"/>
            <a:ext cx="7790797" cy="223138"/>
          </a:xfrm>
          <a:prstGeom prst="rect">
            <a:avLst/>
          </a:prstGeom>
          <a:noFill/>
        </p:spPr>
        <p:txBody>
          <a:bodyPr wrap="square">
            <a:spAutoFit/>
          </a:bodyPr>
          <a:lstStyle/>
          <a:p>
            <a:r>
              <a:rPr lang="en" altLang="ko-Kore-KR" sz="850" dirty="0">
                <a:latin typeface="Franklin Gothic Medium" panose="020B0603020102020204" pitchFamily="34" charset="0"/>
              </a:rPr>
              <a:t>[6, Fig 2] Peng Shu et al. Trajectory prediction of UAV Based on LSTM, 2021 2nd Int. Conf. on Big Data &amp; Artificial Intelligence &amp; Software. Engineering (ICBASE).</a:t>
            </a:r>
          </a:p>
        </p:txBody>
      </p:sp>
      <p:sp>
        <p:nvSpPr>
          <p:cNvPr id="5" name="슬라이드 번호 개체 틀 4">
            <a:extLst>
              <a:ext uri="{FF2B5EF4-FFF2-40B4-BE49-F238E27FC236}">
                <a16:creationId xmlns:a16="http://schemas.microsoft.com/office/drawing/2014/main" id="{27C9FAFD-58E2-09A6-D730-E047F18EA752}"/>
              </a:ext>
            </a:extLst>
          </p:cNvPr>
          <p:cNvSpPr>
            <a:spLocks noGrp="1"/>
          </p:cNvSpPr>
          <p:nvPr>
            <p:ph type="sldNum" sz="quarter" idx="4"/>
          </p:nvPr>
        </p:nvSpPr>
        <p:spPr/>
        <p:txBody>
          <a:bodyPr/>
          <a:lstStyle/>
          <a:p>
            <a:fld id="{8A7A6979-0714-4377-B894-6BE4C2D6E202}" type="slidenum">
              <a:rPr lang="en-US" smtClean="0"/>
              <a:pPr/>
              <a:t>12</a:t>
            </a:fld>
            <a:endParaRPr lang="en-US" dirty="0"/>
          </a:p>
        </p:txBody>
      </p:sp>
    </p:spTree>
    <p:extLst>
      <p:ext uri="{BB962C8B-B14F-4D97-AF65-F5344CB8AC3E}">
        <p14:creationId xmlns:p14="http://schemas.microsoft.com/office/powerpoint/2010/main" val="2385749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92E7-5EEC-254C-96C4-8F8DD8973711}"/>
              </a:ext>
            </a:extLst>
          </p:cNvPr>
          <p:cNvSpPr>
            <a:spLocks noGrp="1"/>
          </p:cNvSpPr>
          <p:nvPr>
            <p:ph type="ctrTitle"/>
          </p:nvPr>
        </p:nvSpPr>
        <p:spPr>
          <a:xfrm>
            <a:off x="1986203" y="1099926"/>
            <a:ext cx="5179098" cy="747897"/>
          </a:xfrm>
        </p:spPr>
        <p:txBody>
          <a:bodyPr/>
          <a:lstStyle/>
          <a:p>
            <a:r>
              <a:rPr lang="en-US" sz="5400" dirty="0"/>
              <a:t>METHODOLOGY</a:t>
            </a:r>
          </a:p>
        </p:txBody>
      </p:sp>
      <p:sp>
        <p:nvSpPr>
          <p:cNvPr id="3" name="Subtitle 2">
            <a:extLst>
              <a:ext uri="{FF2B5EF4-FFF2-40B4-BE49-F238E27FC236}">
                <a16:creationId xmlns:a16="http://schemas.microsoft.com/office/drawing/2014/main" id="{C5E4C3C0-A974-FB41-A9B9-DFFEACD2BF55}"/>
              </a:ext>
            </a:extLst>
          </p:cNvPr>
          <p:cNvSpPr>
            <a:spLocks noGrp="1"/>
          </p:cNvSpPr>
          <p:nvPr>
            <p:ph type="subTitle" idx="1"/>
          </p:nvPr>
        </p:nvSpPr>
        <p:spPr>
          <a:xfrm>
            <a:off x="1986203" y="2108272"/>
            <a:ext cx="5171597" cy="230832"/>
          </a:xfrm>
        </p:spPr>
        <p:txBody>
          <a:bodyPr/>
          <a:lstStyle/>
          <a:p>
            <a:r>
              <a:rPr lang="en-US" dirty="0"/>
              <a:t>FLOW CHART, ALGORITHM</a:t>
            </a:r>
          </a:p>
        </p:txBody>
      </p:sp>
      <p:sp>
        <p:nvSpPr>
          <p:cNvPr id="4" name="슬라이드 번호 개체 틀 3">
            <a:extLst>
              <a:ext uri="{FF2B5EF4-FFF2-40B4-BE49-F238E27FC236}">
                <a16:creationId xmlns:a16="http://schemas.microsoft.com/office/drawing/2014/main" id="{854AE4BD-4C96-F440-3305-7C9850F0276A}"/>
              </a:ext>
            </a:extLst>
          </p:cNvPr>
          <p:cNvSpPr>
            <a:spLocks noGrp="1"/>
          </p:cNvSpPr>
          <p:nvPr>
            <p:ph type="sldNum" sz="quarter" idx="12"/>
          </p:nvPr>
        </p:nvSpPr>
        <p:spPr/>
        <p:txBody>
          <a:bodyPr/>
          <a:lstStyle/>
          <a:p>
            <a:fld id="{8A7A6979-0714-4377-B894-6BE4C2D6E202}" type="slidenum">
              <a:rPr lang="en-US" smtClean="0"/>
              <a:pPr/>
              <a:t>13</a:t>
            </a:fld>
            <a:endParaRPr lang="en-US" dirty="0"/>
          </a:p>
        </p:txBody>
      </p:sp>
    </p:spTree>
    <p:extLst>
      <p:ext uri="{BB962C8B-B14F-4D97-AF65-F5344CB8AC3E}">
        <p14:creationId xmlns:p14="http://schemas.microsoft.com/office/powerpoint/2010/main" val="484341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sz="2400" dirty="0"/>
              <a:t>Methodology</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System Flow chart</a:t>
            </a:r>
          </a:p>
        </p:txBody>
      </p:sp>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a:xfrm>
            <a:off x="905346" y="3147348"/>
            <a:ext cx="7568987" cy="1259553"/>
          </a:xfrm>
        </p:spPr>
        <p:txBody>
          <a:bodyPr>
            <a:normAutofit/>
          </a:bodyPr>
          <a:lstStyle/>
          <a:p>
            <a:pPr marL="342900" indent="-342900">
              <a:lnSpc>
                <a:spcPct val="150000"/>
              </a:lnSpc>
              <a:buFont typeface="+mj-lt"/>
              <a:buAutoNum type="arabicPeriod"/>
            </a:pPr>
            <a:r>
              <a:rPr lang="en-US" dirty="0"/>
              <a:t>Radar detects unidentified drone and get its coordinate</a:t>
            </a:r>
          </a:p>
          <a:p>
            <a:pPr marL="342900" indent="-342900">
              <a:lnSpc>
                <a:spcPct val="150000"/>
              </a:lnSpc>
              <a:buFont typeface="+mj-lt"/>
              <a:buAutoNum type="arabicPeriod"/>
            </a:pPr>
            <a:r>
              <a:rPr lang="en-US" dirty="0"/>
              <a:t>Radar transmits data to Android Phone</a:t>
            </a:r>
          </a:p>
          <a:p>
            <a:pPr marL="342900" indent="-342900">
              <a:lnSpc>
                <a:spcPct val="150000"/>
              </a:lnSpc>
              <a:buFont typeface="+mj-lt"/>
              <a:buAutoNum type="arabicPeriod"/>
            </a:pPr>
            <a:r>
              <a:rPr lang="en-US" dirty="0"/>
              <a:t>S/W predicts next coordinate with Designed Model and data</a:t>
            </a:r>
          </a:p>
          <a:p>
            <a:pPr marL="342900" indent="-342900">
              <a:lnSpc>
                <a:spcPct val="150000"/>
              </a:lnSpc>
              <a:buFont typeface="+mj-lt"/>
              <a:buAutoNum type="arabicPeriod"/>
            </a:pPr>
            <a:r>
              <a:rPr lang="en-US" dirty="0"/>
              <a:t>Transmit data to our Drone</a:t>
            </a:r>
          </a:p>
          <a:p>
            <a:pPr marL="342900" indent="-342900">
              <a:lnSpc>
                <a:spcPct val="150000"/>
              </a:lnSpc>
              <a:buFont typeface="+mj-lt"/>
              <a:buAutoNum type="arabicPeriod"/>
            </a:pPr>
            <a:endParaRPr lang="en-US" dirty="0"/>
          </a:p>
        </p:txBody>
      </p:sp>
      <p:pic>
        <p:nvPicPr>
          <p:cNvPr id="7" name="그림 6">
            <a:extLst>
              <a:ext uri="{FF2B5EF4-FFF2-40B4-BE49-F238E27FC236}">
                <a16:creationId xmlns:a16="http://schemas.microsoft.com/office/drawing/2014/main" id="{55DFE73B-5A6F-9421-FAC8-B6931AFA28CB}"/>
              </a:ext>
            </a:extLst>
          </p:cNvPr>
          <p:cNvPicPr>
            <a:picLocks noChangeAspect="1"/>
          </p:cNvPicPr>
          <p:nvPr/>
        </p:nvPicPr>
        <p:blipFill>
          <a:blip r:embed="rId3"/>
          <a:stretch>
            <a:fillRect/>
          </a:stretch>
        </p:blipFill>
        <p:spPr>
          <a:xfrm>
            <a:off x="685800" y="1333488"/>
            <a:ext cx="7772400" cy="1794351"/>
          </a:xfrm>
          <a:prstGeom prst="rect">
            <a:avLst/>
          </a:prstGeom>
        </p:spPr>
      </p:pic>
      <p:sp>
        <p:nvSpPr>
          <p:cNvPr id="5" name="슬라이드 번호 개체 틀 4">
            <a:extLst>
              <a:ext uri="{FF2B5EF4-FFF2-40B4-BE49-F238E27FC236}">
                <a16:creationId xmlns:a16="http://schemas.microsoft.com/office/drawing/2014/main" id="{C8417119-07A3-FCC4-2EC6-96A96C479833}"/>
              </a:ext>
            </a:extLst>
          </p:cNvPr>
          <p:cNvSpPr>
            <a:spLocks noGrp="1"/>
          </p:cNvSpPr>
          <p:nvPr>
            <p:ph type="sldNum" sz="quarter" idx="4"/>
          </p:nvPr>
        </p:nvSpPr>
        <p:spPr/>
        <p:txBody>
          <a:bodyPr/>
          <a:lstStyle/>
          <a:p>
            <a:fld id="{8A7A6979-0714-4377-B894-6BE4C2D6E202}" type="slidenum">
              <a:rPr lang="en-US" smtClean="0"/>
              <a:pPr/>
              <a:t>14</a:t>
            </a:fld>
            <a:endParaRPr lang="en-US" dirty="0"/>
          </a:p>
        </p:txBody>
      </p:sp>
      <p:sp>
        <p:nvSpPr>
          <p:cNvPr id="8" name="TextBox 7">
            <a:extLst>
              <a:ext uri="{FF2B5EF4-FFF2-40B4-BE49-F238E27FC236}">
                <a16:creationId xmlns:a16="http://schemas.microsoft.com/office/drawing/2014/main" id="{8F0A5F78-B33B-851E-B05B-651F0449752D}"/>
              </a:ext>
            </a:extLst>
          </p:cNvPr>
          <p:cNvSpPr txBox="1"/>
          <p:nvPr/>
        </p:nvSpPr>
        <p:spPr>
          <a:xfrm>
            <a:off x="3920738" y="2815631"/>
            <a:ext cx="840295" cy="162545"/>
          </a:xfrm>
          <a:prstGeom prst="rect">
            <a:avLst/>
          </a:prstGeom>
          <a:solidFill>
            <a:schemeClr val="accent2"/>
          </a:solidFill>
        </p:spPr>
        <p:txBody>
          <a:bodyPr wrap="none" rtlCol="0">
            <a:spAutoFit/>
          </a:bodyPr>
          <a:lstStyle/>
          <a:p>
            <a:pPr>
              <a:lnSpc>
                <a:spcPct val="50000"/>
              </a:lnSpc>
            </a:pPr>
            <a:r>
              <a:rPr kumimoji="1" lang="en-US" altLang="ko-Kore-KR" sz="800" dirty="0">
                <a:latin typeface="Times New Roman" panose="02020603050405020304" pitchFamily="18" charset="0"/>
                <a:cs typeface="Times New Roman" panose="02020603050405020304" pitchFamily="18" charset="0"/>
              </a:rPr>
              <a:t>(version ≥ 12.0)</a:t>
            </a:r>
            <a:endParaRPr kumimoji="1" lang="ko-Kore-KR" altLang="en-US"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0318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sz="2400" dirty="0"/>
              <a:t>Methodology</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System Architecture &amp; Requirements</a:t>
            </a:r>
          </a:p>
        </p:txBody>
      </p:sp>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a:xfrm>
            <a:off x="905346" y="3416261"/>
            <a:ext cx="7568987" cy="987277"/>
          </a:xfrm>
        </p:spPr>
        <p:txBody>
          <a:bodyPr>
            <a:normAutofit/>
          </a:bodyPr>
          <a:lstStyle/>
          <a:p>
            <a:pPr marL="342900" indent="-342900">
              <a:lnSpc>
                <a:spcPct val="150000"/>
              </a:lnSpc>
              <a:buFont typeface="+mj-lt"/>
              <a:buAutoNum type="arabicPeriod"/>
            </a:pPr>
            <a:r>
              <a:rPr lang="en-US" dirty="0"/>
              <a:t>Prepare Android Device (version ≥ 12.0)</a:t>
            </a:r>
          </a:p>
          <a:p>
            <a:pPr marL="342900" indent="-342900">
              <a:lnSpc>
                <a:spcPct val="150000"/>
              </a:lnSpc>
              <a:buFont typeface="+mj-lt"/>
              <a:buAutoNum type="arabicPeriod"/>
            </a:pPr>
            <a:r>
              <a:rPr lang="en-US" altLang="ko-Kore-KR" dirty="0"/>
              <a:t>Prepare</a:t>
            </a:r>
            <a:r>
              <a:rPr lang="en-US" dirty="0"/>
              <a:t> DJI Drone which can use DJI Android SDK version 4 (We used DJI Air 2S)</a:t>
            </a:r>
          </a:p>
          <a:p>
            <a:pPr marL="342900" indent="-342900">
              <a:lnSpc>
                <a:spcPct val="150000"/>
              </a:lnSpc>
              <a:buFont typeface="+mj-lt"/>
              <a:buAutoNum type="arabicPeriod"/>
            </a:pPr>
            <a:r>
              <a:rPr lang="en-US" dirty="0"/>
              <a:t>Mount DJI Android SDK (version 4.16.4) on Android Device</a:t>
            </a:r>
          </a:p>
        </p:txBody>
      </p:sp>
      <p:pic>
        <p:nvPicPr>
          <p:cNvPr id="12" name="그림 11">
            <a:extLst>
              <a:ext uri="{FF2B5EF4-FFF2-40B4-BE49-F238E27FC236}">
                <a16:creationId xmlns:a16="http://schemas.microsoft.com/office/drawing/2014/main" id="{0CA1BB2F-F933-4176-18C5-CE807EF56013}"/>
              </a:ext>
            </a:extLst>
          </p:cNvPr>
          <p:cNvPicPr>
            <a:picLocks noChangeAspect="1"/>
          </p:cNvPicPr>
          <p:nvPr/>
        </p:nvPicPr>
        <p:blipFill>
          <a:blip r:embed="rId3"/>
          <a:stretch>
            <a:fillRect/>
          </a:stretch>
        </p:blipFill>
        <p:spPr>
          <a:xfrm>
            <a:off x="2249714" y="1325223"/>
            <a:ext cx="4644572" cy="2028606"/>
          </a:xfrm>
          <a:prstGeom prst="rect">
            <a:avLst/>
          </a:prstGeom>
        </p:spPr>
      </p:pic>
      <p:sp>
        <p:nvSpPr>
          <p:cNvPr id="5" name="슬라이드 번호 개체 틀 4">
            <a:extLst>
              <a:ext uri="{FF2B5EF4-FFF2-40B4-BE49-F238E27FC236}">
                <a16:creationId xmlns:a16="http://schemas.microsoft.com/office/drawing/2014/main" id="{81714637-041C-7250-6DDD-AB1E59C6678B}"/>
              </a:ext>
            </a:extLst>
          </p:cNvPr>
          <p:cNvSpPr>
            <a:spLocks noGrp="1"/>
          </p:cNvSpPr>
          <p:nvPr>
            <p:ph type="sldNum" sz="quarter" idx="4"/>
          </p:nvPr>
        </p:nvSpPr>
        <p:spPr/>
        <p:txBody>
          <a:bodyPr/>
          <a:lstStyle/>
          <a:p>
            <a:fld id="{8A7A6979-0714-4377-B894-6BE4C2D6E202}" type="slidenum">
              <a:rPr lang="en-US" smtClean="0"/>
              <a:pPr/>
              <a:t>15</a:t>
            </a:fld>
            <a:endParaRPr lang="en-US" dirty="0"/>
          </a:p>
        </p:txBody>
      </p:sp>
      <p:sp>
        <p:nvSpPr>
          <p:cNvPr id="7" name="TextBox 6">
            <a:extLst>
              <a:ext uri="{FF2B5EF4-FFF2-40B4-BE49-F238E27FC236}">
                <a16:creationId xmlns:a16="http://schemas.microsoft.com/office/drawing/2014/main" id="{39431572-B7A4-02F4-8D9E-9045209FF6DF}"/>
              </a:ext>
            </a:extLst>
          </p:cNvPr>
          <p:cNvSpPr txBox="1"/>
          <p:nvPr/>
        </p:nvSpPr>
        <p:spPr>
          <a:xfrm>
            <a:off x="2396738" y="2877832"/>
            <a:ext cx="840295" cy="162545"/>
          </a:xfrm>
          <a:prstGeom prst="rect">
            <a:avLst/>
          </a:prstGeom>
          <a:solidFill>
            <a:schemeClr val="accent2"/>
          </a:solidFill>
        </p:spPr>
        <p:txBody>
          <a:bodyPr wrap="none" rtlCol="0">
            <a:spAutoFit/>
          </a:bodyPr>
          <a:lstStyle/>
          <a:p>
            <a:pPr>
              <a:lnSpc>
                <a:spcPct val="50000"/>
              </a:lnSpc>
            </a:pPr>
            <a:r>
              <a:rPr kumimoji="1" lang="en-US" altLang="ko-Kore-KR" sz="800" dirty="0">
                <a:latin typeface="Times New Roman" panose="02020603050405020304" pitchFamily="18" charset="0"/>
                <a:cs typeface="Times New Roman" panose="02020603050405020304" pitchFamily="18" charset="0"/>
              </a:rPr>
              <a:t>(version ≥ 12.0)</a:t>
            </a:r>
            <a:endParaRPr kumimoji="1" lang="ko-Kore-KR" altLang="en-US" sz="800" dirty="0">
              <a:latin typeface="Times New Roman" panose="02020603050405020304" pitchFamily="18" charset="0"/>
              <a:cs typeface="Times New Roman" panose="02020603050405020304" pitchFamily="18" charset="0"/>
            </a:endParaRPr>
          </a:p>
        </p:txBody>
      </p:sp>
      <p:sp>
        <p:nvSpPr>
          <p:cNvPr id="6" name="직사각형 5">
            <a:extLst>
              <a:ext uri="{FF2B5EF4-FFF2-40B4-BE49-F238E27FC236}">
                <a16:creationId xmlns:a16="http://schemas.microsoft.com/office/drawing/2014/main" id="{0C515555-A9CE-48E7-9FCE-4A186E22CC08}"/>
              </a:ext>
            </a:extLst>
          </p:cNvPr>
          <p:cNvSpPr/>
          <p:nvPr/>
        </p:nvSpPr>
        <p:spPr>
          <a:xfrm>
            <a:off x="3237033" y="1875865"/>
            <a:ext cx="326438" cy="2823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423891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sz="2400" dirty="0"/>
              <a:t>Methodology</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Dataset Collection</a:t>
            </a:r>
          </a:p>
        </p:txBody>
      </p:sp>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a:xfrm>
            <a:off x="905346" y="3416261"/>
            <a:ext cx="7568987" cy="987277"/>
          </a:xfrm>
        </p:spPr>
        <p:txBody>
          <a:bodyPr>
            <a:normAutofit/>
          </a:bodyPr>
          <a:lstStyle/>
          <a:p>
            <a:pPr marL="342900" indent="-342900">
              <a:lnSpc>
                <a:spcPct val="150000"/>
              </a:lnSpc>
              <a:buFont typeface="+mj-lt"/>
              <a:buAutoNum type="arabicPeriod"/>
            </a:pPr>
            <a:r>
              <a:rPr lang="en-US" dirty="0"/>
              <a:t>Modify method which is getting GPS data only 1 to several times at specific intervals</a:t>
            </a:r>
          </a:p>
          <a:p>
            <a:pPr marL="342900" indent="-342900">
              <a:lnSpc>
                <a:spcPct val="150000"/>
              </a:lnSpc>
              <a:buFont typeface="+mj-lt"/>
              <a:buAutoNum type="arabicPeriod"/>
            </a:pPr>
            <a:r>
              <a:rPr lang="en-US" dirty="0"/>
              <a:t>Fly drone as mush as possible &amp; collect dataset</a:t>
            </a:r>
          </a:p>
          <a:p>
            <a:pPr marL="0" indent="0">
              <a:lnSpc>
                <a:spcPct val="150000"/>
              </a:lnSpc>
              <a:buNone/>
            </a:pPr>
            <a:r>
              <a:rPr lang="en-US" dirty="0"/>
              <a:t>        (Use different flight routes, such as 8 shape, Z shape, L shape for a diverse dataset)</a:t>
            </a:r>
          </a:p>
        </p:txBody>
      </p:sp>
      <p:pic>
        <p:nvPicPr>
          <p:cNvPr id="12" name="그림 11">
            <a:extLst>
              <a:ext uri="{FF2B5EF4-FFF2-40B4-BE49-F238E27FC236}">
                <a16:creationId xmlns:a16="http://schemas.microsoft.com/office/drawing/2014/main" id="{0CA1BB2F-F933-4176-18C5-CE807EF56013}"/>
              </a:ext>
            </a:extLst>
          </p:cNvPr>
          <p:cNvPicPr>
            <a:picLocks noChangeAspect="1"/>
          </p:cNvPicPr>
          <p:nvPr/>
        </p:nvPicPr>
        <p:blipFill>
          <a:blip r:embed="rId3"/>
          <a:stretch>
            <a:fillRect/>
          </a:stretch>
        </p:blipFill>
        <p:spPr>
          <a:xfrm>
            <a:off x="2249714" y="1325223"/>
            <a:ext cx="4644572" cy="2028606"/>
          </a:xfrm>
          <a:prstGeom prst="rect">
            <a:avLst/>
          </a:prstGeom>
        </p:spPr>
      </p:pic>
      <p:sp>
        <p:nvSpPr>
          <p:cNvPr id="6" name="직사각형 5">
            <a:extLst>
              <a:ext uri="{FF2B5EF4-FFF2-40B4-BE49-F238E27FC236}">
                <a16:creationId xmlns:a16="http://schemas.microsoft.com/office/drawing/2014/main" id="{860CC119-D7EC-0ECD-FFC2-00737159B81C}"/>
              </a:ext>
            </a:extLst>
          </p:cNvPr>
          <p:cNvSpPr/>
          <p:nvPr/>
        </p:nvSpPr>
        <p:spPr>
          <a:xfrm>
            <a:off x="3592286" y="1509486"/>
            <a:ext cx="1328057" cy="164737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5" name="슬라이드 번호 개체 틀 4">
            <a:extLst>
              <a:ext uri="{FF2B5EF4-FFF2-40B4-BE49-F238E27FC236}">
                <a16:creationId xmlns:a16="http://schemas.microsoft.com/office/drawing/2014/main" id="{F6DB33A3-35AA-FB93-ACB8-B5AF144757D4}"/>
              </a:ext>
            </a:extLst>
          </p:cNvPr>
          <p:cNvSpPr>
            <a:spLocks noGrp="1"/>
          </p:cNvSpPr>
          <p:nvPr>
            <p:ph type="sldNum" sz="quarter" idx="4"/>
          </p:nvPr>
        </p:nvSpPr>
        <p:spPr/>
        <p:txBody>
          <a:bodyPr/>
          <a:lstStyle/>
          <a:p>
            <a:fld id="{8A7A6979-0714-4377-B894-6BE4C2D6E202}" type="slidenum">
              <a:rPr lang="en-US" smtClean="0"/>
              <a:pPr/>
              <a:t>16</a:t>
            </a:fld>
            <a:endParaRPr lang="en-US" dirty="0"/>
          </a:p>
        </p:txBody>
      </p:sp>
      <p:sp>
        <p:nvSpPr>
          <p:cNvPr id="7" name="TextBox 6">
            <a:extLst>
              <a:ext uri="{FF2B5EF4-FFF2-40B4-BE49-F238E27FC236}">
                <a16:creationId xmlns:a16="http://schemas.microsoft.com/office/drawing/2014/main" id="{97467BDB-10E8-E1F4-B37A-9008F7B840F7}"/>
              </a:ext>
            </a:extLst>
          </p:cNvPr>
          <p:cNvSpPr txBox="1"/>
          <p:nvPr/>
        </p:nvSpPr>
        <p:spPr>
          <a:xfrm>
            <a:off x="2396738" y="2877832"/>
            <a:ext cx="840295" cy="162545"/>
          </a:xfrm>
          <a:prstGeom prst="rect">
            <a:avLst/>
          </a:prstGeom>
          <a:solidFill>
            <a:schemeClr val="accent2"/>
          </a:solidFill>
        </p:spPr>
        <p:txBody>
          <a:bodyPr wrap="none" rtlCol="0">
            <a:spAutoFit/>
          </a:bodyPr>
          <a:lstStyle/>
          <a:p>
            <a:pPr>
              <a:lnSpc>
                <a:spcPct val="50000"/>
              </a:lnSpc>
            </a:pPr>
            <a:r>
              <a:rPr kumimoji="1" lang="en-US" altLang="ko-Kore-KR" sz="800" dirty="0">
                <a:latin typeface="Times New Roman" panose="02020603050405020304" pitchFamily="18" charset="0"/>
                <a:cs typeface="Times New Roman" panose="02020603050405020304" pitchFamily="18" charset="0"/>
              </a:rPr>
              <a:t>(version ≥ 12.0)</a:t>
            </a:r>
            <a:endParaRPr kumimoji="1" lang="ko-Kore-KR" altLang="en-US"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5853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dirty="0"/>
              <a:t>Methodology</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a:xfrm>
            <a:off x="683537" y="1008875"/>
            <a:ext cx="7790797" cy="253916"/>
          </a:xfrm>
        </p:spPr>
        <p:txBody>
          <a:bodyPr/>
          <a:lstStyle/>
          <a:p>
            <a:r>
              <a:rPr lang="en" altLang="ko-Kore-KR" dirty="0"/>
              <a:t>Making SDK functions for </a:t>
            </a:r>
            <a:r>
              <a:rPr lang="en" altLang="ko-Kore-KR" dirty="0" err="1"/>
              <a:t>communica</a:t>
            </a:r>
            <a:r>
              <a:rPr lang="en-US" altLang="ko-Kore-KR" dirty="0"/>
              <a:t>ting to drone from Phone</a:t>
            </a:r>
            <a:endParaRPr lang="en-US" dirty="0"/>
          </a:p>
        </p:txBody>
      </p:sp>
      <p:pic>
        <p:nvPicPr>
          <p:cNvPr id="4" name="그림 3">
            <a:extLst>
              <a:ext uri="{FF2B5EF4-FFF2-40B4-BE49-F238E27FC236}">
                <a16:creationId xmlns:a16="http://schemas.microsoft.com/office/drawing/2014/main" id="{6C3399C4-AEDA-A6C9-9AF6-54B3F1DB72DC}"/>
              </a:ext>
            </a:extLst>
          </p:cNvPr>
          <p:cNvPicPr>
            <a:picLocks noChangeAspect="1"/>
          </p:cNvPicPr>
          <p:nvPr/>
        </p:nvPicPr>
        <p:blipFill>
          <a:blip r:embed="rId3"/>
          <a:stretch>
            <a:fillRect/>
          </a:stretch>
        </p:blipFill>
        <p:spPr>
          <a:xfrm>
            <a:off x="1065246" y="1437292"/>
            <a:ext cx="4271519" cy="2841057"/>
          </a:xfrm>
          <a:prstGeom prst="rect">
            <a:avLst/>
          </a:prstGeom>
        </p:spPr>
      </p:pic>
      <p:pic>
        <p:nvPicPr>
          <p:cNvPr id="9" name="그림 8">
            <a:extLst>
              <a:ext uri="{FF2B5EF4-FFF2-40B4-BE49-F238E27FC236}">
                <a16:creationId xmlns:a16="http://schemas.microsoft.com/office/drawing/2014/main" id="{B51627F2-6C92-E37B-4A4C-2B4ADCA1F3FD}"/>
              </a:ext>
            </a:extLst>
          </p:cNvPr>
          <p:cNvPicPr>
            <a:picLocks noChangeAspect="1"/>
          </p:cNvPicPr>
          <p:nvPr/>
        </p:nvPicPr>
        <p:blipFill rotWithShape="1">
          <a:blip r:embed="rId4"/>
          <a:srcRect r="66588"/>
          <a:stretch/>
        </p:blipFill>
        <p:spPr>
          <a:xfrm>
            <a:off x="5943992" y="1464724"/>
            <a:ext cx="1928992" cy="2809681"/>
          </a:xfrm>
          <a:prstGeom prst="rect">
            <a:avLst/>
          </a:prstGeom>
          <a:ln w="25400">
            <a:solidFill>
              <a:srgbClr val="FF0000"/>
            </a:solidFill>
          </a:ln>
        </p:spPr>
      </p:pic>
      <p:sp>
        <p:nvSpPr>
          <p:cNvPr id="12" name="TextBox 11">
            <a:extLst>
              <a:ext uri="{FF2B5EF4-FFF2-40B4-BE49-F238E27FC236}">
                <a16:creationId xmlns:a16="http://schemas.microsoft.com/office/drawing/2014/main" id="{F007E57A-F676-49E8-AC61-2213958F644B}"/>
              </a:ext>
            </a:extLst>
          </p:cNvPr>
          <p:cNvSpPr txBox="1"/>
          <p:nvPr/>
        </p:nvSpPr>
        <p:spPr>
          <a:xfrm>
            <a:off x="5998856" y="4215087"/>
            <a:ext cx="1779512" cy="315214"/>
          </a:xfrm>
          <a:prstGeom prst="rect">
            <a:avLst/>
          </a:prstGeom>
          <a:noFill/>
        </p:spPr>
        <p:txBody>
          <a:bodyPr wrap="square">
            <a:spAutoFit/>
          </a:bodyPr>
          <a:lstStyle/>
          <a:p>
            <a:pPr algn="ctr">
              <a:lnSpc>
                <a:spcPct val="150000"/>
              </a:lnSpc>
            </a:pPr>
            <a:r>
              <a:rPr lang="en" altLang="ko-Kore-KR" sz="1100" dirty="0">
                <a:latin typeface="Franklin Gothic Medium" panose="020B0603020102020204" pitchFamily="34" charset="0"/>
              </a:rPr>
              <a:t>Result of extract data</a:t>
            </a:r>
          </a:p>
        </p:txBody>
      </p:sp>
      <p:sp>
        <p:nvSpPr>
          <p:cNvPr id="13" name="TextBox 12">
            <a:extLst>
              <a:ext uri="{FF2B5EF4-FFF2-40B4-BE49-F238E27FC236}">
                <a16:creationId xmlns:a16="http://schemas.microsoft.com/office/drawing/2014/main" id="{A03F2EE7-9001-9AB9-5CA5-93B26FF7DC6B}"/>
              </a:ext>
            </a:extLst>
          </p:cNvPr>
          <p:cNvSpPr txBox="1"/>
          <p:nvPr/>
        </p:nvSpPr>
        <p:spPr>
          <a:xfrm>
            <a:off x="905803" y="4215087"/>
            <a:ext cx="4430962" cy="315214"/>
          </a:xfrm>
          <a:prstGeom prst="rect">
            <a:avLst/>
          </a:prstGeom>
          <a:noFill/>
        </p:spPr>
        <p:txBody>
          <a:bodyPr wrap="square">
            <a:spAutoFit/>
          </a:bodyPr>
          <a:lstStyle/>
          <a:p>
            <a:pPr algn="ctr">
              <a:lnSpc>
                <a:spcPct val="150000"/>
              </a:lnSpc>
            </a:pPr>
            <a:r>
              <a:rPr lang="en" altLang="ko-Kore-KR" sz="1100" dirty="0">
                <a:latin typeface="Franklin Gothic Medium" panose="020B0603020102020204" pitchFamily="34" charset="0"/>
              </a:rPr>
              <a:t>Android SDK code of extract data (time interval : 1 sec)</a:t>
            </a:r>
          </a:p>
        </p:txBody>
      </p:sp>
      <p:sp>
        <p:nvSpPr>
          <p:cNvPr id="5" name="슬라이드 번호 개체 틀 4">
            <a:extLst>
              <a:ext uri="{FF2B5EF4-FFF2-40B4-BE49-F238E27FC236}">
                <a16:creationId xmlns:a16="http://schemas.microsoft.com/office/drawing/2014/main" id="{07F5EA83-AA34-87B8-62E4-E44B195C81D9}"/>
              </a:ext>
            </a:extLst>
          </p:cNvPr>
          <p:cNvSpPr>
            <a:spLocks noGrp="1"/>
          </p:cNvSpPr>
          <p:nvPr>
            <p:ph type="sldNum" sz="quarter" idx="4"/>
          </p:nvPr>
        </p:nvSpPr>
        <p:spPr/>
        <p:txBody>
          <a:bodyPr/>
          <a:lstStyle/>
          <a:p>
            <a:fld id="{8A7A6979-0714-4377-B894-6BE4C2D6E202}" type="slidenum">
              <a:rPr lang="en-US" smtClean="0"/>
              <a:pPr/>
              <a:t>17</a:t>
            </a:fld>
            <a:endParaRPr lang="en-US" dirty="0"/>
          </a:p>
        </p:txBody>
      </p:sp>
    </p:spTree>
    <p:extLst>
      <p:ext uri="{BB962C8B-B14F-4D97-AF65-F5344CB8AC3E}">
        <p14:creationId xmlns:p14="http://schemas.microsoft.com/office/powerpoint/2010/main" val="3800307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dirty="0"/>
              <a:t>Methodology</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a:xfrm>
            <a:off x="683537" y="1008875"/>
            <a:ext cx="7790797" cy="253916"/>
          </a:xfrm>
        </p:spPr>
        <p:txBody>
          <a:bodyPr/>
          <a:lstStyle/>
          <a:p>
            <a:r>
              <a:rPr lang="en-US" dirty="0"/>
              <a:t>Verify Machine Learning Algorithm</a:t>
            </a:r>
          </a:p>
        </p:txBody>
      </p:sp>
      <p:sp>
        <p:nvSpPr>
          <p:cNvPr id="4" name="Text Placeholder 3">
            <a:extLst>
              <a:ext uri="{FF2B5EF4-FFF2-40B4-BE49-F238E27FC236}">
                <a16:creationId xmlns:a16="http://schemas.microsoft.com/office/drawing/2014/main" id="{780FF0B6-2D75-C4EA-EA4B-76AE20786F08}"/>
              </a:ext>
            </a:extLst>
          </p:cNvPr>
          <p:cNvSpPr>
            <a:spLocks noGrp="1"/>
          </p:cNvSpPr>
          <p:nvPr>
            <p:ph type="body" sz="quarter" idx="14"/>
          </p:nvPr>
        </p:nvSpPr>
        <p:spPr>
          <a:xfrm>
            <a:off x="905346" y="3230439"/>
            <a:ext cx="5156089" cy="1069310"/>
          </a:xfrm>
        </p:spPr>
        <p:txBody>
          <a:bodyPr>
            <a:normAutofit/>
          </a:bodyPr>
          <a:lstStyle/>
          <a:p>
            <a:pPr>
              <a:lnSpc>
                <a:spcPct val="150000"/>
              </a:lnSpc>
            </a:pPr>
            <a:r>
              <a:rPr lang="en" dirty="0"/>
              <a:t>Utilized aviation GPS dataset</a:t>
            </a:r>
            <a:r>
              <a:rPr lang="ko-KR" altLang="en-US" dirty="0"/>
              <a:t> </a:t>
            </a:r>
            <a:r>
              <a:rPr lang="en" dirty="0"/>
              <a:t>(longitude, latitude, altitude)</a:t>
            </a:r>
          </a:p>
          <a:p>
            <a:pPr lvl="1"/>
            <a:r>
              <a:rPr lang="en-US" altLang="ko-Kore-KR" dirty="0"/>
              <a:t>- Due to similar trajectories aviation data was used</a:t>
            </a:r>
          </a:p>
          <a:p>
            <a:pPr>
              <a:lnSpc>
                <a:spcPct val="200000"/>
              </a:lnSpc>
            </a:pPr>
            <a:r>
              <a:rPr lang="en" dirty="0"/>
              <a:t>Data </a:t>
            </a:r>
            <a:r>
              <a:rPr lang="en-US" dirty="0"/>
              <a:t>preprocessing</a:t>
            </a:r>
            <a:r>
              <a:rPr lang="ko-KR" altLang="en-US" dirty="0"/>
              <a:t> </a:t>
            </a:r>
            <a:r>
              <a:rPr lang="en" dirty="0"/>
              <a:t>(such as same time, time interval)</a:t>
            </a:r>
          </a:p>
        </p:txBody>
      </p:sp>
      <p:grpSp>
        <p:nvGrpSpPr>
          <p:cNvPr id="5" name="그룹 4">
            <a:extLst>
              <a:ext uri="{FF2B5EF4-FFF2-40B4-BE49-F238E27FC236}">
                <a16:creationId xmlns:a16="http://schemas.microsoft.com/office/drawing/2014/main" id="{E8468D44-3EC3-488A-A7B2-E76B29B4D57F}"/>
              </a:ext>
            </a:extLst>
          </p:cNvPr>
          <p:cNvGrpSpPr/>
          <p:nvPr/>
        </p:nvGrpSpPr>
        <p:grpSpPr>
          <a:xfrm>
            <a:off x="1611984" y="1390838"/>
            <a:ext cx="5920032" cy="1834502"/>
            <a:chOff x="1645762" y="1426044"/>
            <a:chExt cx="5852475" cy="1906606"/>
          </a:xfrm>
        </p:grpSpPr>
        <p:pic>
          <p:nvPicPr>
            <p:cNvPr id="6" name="그림 5">
              <a:extLst>
                <a:ext uri="{FF2B5EF4-FFF2-40B4-BE49-F238E27FC236}">
                  <a16:creationId xmlns:a16="http://schemas.microsoft.com/office/drawing/2014/main" id="{5457BEBD-F0BF-3A1E-A5EE-8821C71BAAAE}"/>
                </a:ext>
              </a:extLst>
            </p:cNvPr>
            <p:cNvPicPr>
              <a:picLocks noChangeAspect="1"/>
            </p:cNvPicPr>
            <p:nvPr/>
          </p:nvPicPr>
          <p:blipFill rotWithShape="1">
            <a:blip r:embed="rId3"/>
            <a:srcRect b="69574"/>
            <a:stretch/>
          </p:blipFill>
          <p:spPr>
            <a:xfrm>
              <a:off x="1645762" y="1426044"/>
              <a:ext cx="5852475" cy="1906606"/>
            </a:xfrm>
            <a:prstGeom prst="rect">
              <a:avLst/>
            </a:prstGeom>
          </p:spPr>
        </p:pic>
        <p:sp>
          <p:nvSpPr>
            <p:cNvPr id="7" name="직사각형 6">
              <a:extLst>
                <a:ext uri="{FF2B5EF4-FFF2-40B4-BE49-F238E27FC236}">
                  <a16:creationId xmlns:a16="http://schemas.microsoft.com/office/drawing/2014/main" id="{F1EDD87E-3C6E-4170-B3F2-A0178329622D}"/>
                </a:ext>
              </a:extLst>
            </p:cNvPr>
            <p:cNvSpPr/>
            <p:nvPr/>
          </p:nvSpPr>
          <p:spPr>
            <a:xfrm>
              <a:off x="3312942" y="1426044"/>
              <a:ext cx="837027" cy="190660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사각형 7">
              <a:extLst>
                <a:ext uri="{FF2B5EF4-FFF2-40B4-BE49-F238E27FC236}">
                  <a16:creationId xmlns:a16="http://schemas.microsoft.com/office/drawing/2014/main" id="{739BD918-1E60-4A2B-9F67-CA5DA71346F1}"/>
                </a:ext>
              </a:extLst>
            </p:cNvPr>
            <p:cNvSpPr/>
            <p:nvPr/>
          </p:nvSpPr>
          <p:spPr>
            <a:xfrm>
              <a:off x="5817149" y="1426044"/>
              <a:ext cx="837027" cy="190660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C5781D8F-DD89-43ED-BED2-736626ACD7EA}"/>
                </a:ext>
              </a:extLst>
            </p:cNvPr>
            <p:cNvSpPr/>
            <p:nvPr/>
          </p:nvSpPr>
          <p:spPr>
            <a:xfrm>
              <a:off x="6654176" y="1426044"/>
              <a:ext cx="837027" cy="190660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직사각형 9">
              <a:extLst>
                <a:ext uri="{FF2B5EF4-FFF2-40B4-BE49-F238E27FC236}">
                  <a16:creationId xmlns:a16="http://schemas.microsoft.com/office/drawing/2014/main" id="{9D71169B-9EB6-4473-A591-641A9FB63A47}"/>
                </a:ext>
              </a:extLst>
            </p:cNvPr>
            <p:cNvSpPr/>
            <p:nvPr/>
          </p:nvSpPr>
          <p:spPr>
            <a:xfrm>
              <a:off x="1652797" y="1426044"/>
              <a:ext cx="837027" cy="190660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1" name="TextBox 10">
            <a:extLst>
              <a:ext uri="{FF2B5EF4-FFF2-40B4-BE49-F238E27FC236}">
                <a16:creationId xmlns:a16="http://schemas.microsoft.com/office/drawing/2014/main" id="{DE43B435-3ADC-4760-A8DE-7EB464CE973B}"/>
              </a:ext>
            </a:extLst>
          </p:cNvPr>
          <p:cNvSpPr txBox="1"/>
          <p:nvPr/>
        </p:nvSpPr>
        <p:spPr>
          <a:xfrm>
            <a:off x="905346" y="4283128"/>
            <a:ext cx="7790797" cy="353943"/>
          </a:xfrm>
          <a:prstGeom prst="rect">
            <a:avLst/>
          </a:prstGeom>
          <a:noFill/>
        </p:spPr>
        <p:txBody>
          <a:bodyPr wrap="square">
            <a:spAutoFit/>
          </a:bodyPr>
          <a:lstStyle/>
          <a:p>
            <a:r>
              <a:rPr kumimoji="0" lang="en" altLang="ko-Kore-KR" sz="85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[7] </a:t>
            </a:r>
            <a:r>
              <a:rPr lang="en-US" altLang="ko-KR" sz="850" dirty="0" err="1">
                <a:latin typeface="+mj-lt"/>
              </a:rPr>
              <a:t>Patrikar</a:t>
            </a:r>
            <a:r>
              <a:rPr lang="en-US" altLang="ko-KR" sz="850" dirty="0">
                <a:latin typeface="+mj-lt"/>
              </a:rPr>
              <a:t>, Jay; Moon, Brady; Ghosh, </a:t>
            </a:r>
            <a:r>
              <a:rPr lang="en-US" altLang="ko-KR" sz="850" dirty="0" err="1">
                <a:latin typeface="+mj-lt"/>
              </a:rPr>
              <a:t>Sourish</a:t>
            </a:r>
            <a:r>
              <a:rPr lang="en-US" altLang="ko-KR" sz="850" dirty="0">
                <a:latin typeface="+mj-lt"/>
              </a:rPr>
              <a:t>; Oh, Jean; Scherer, Sebastian (2021): </a:t>
            </a:r>
            <a:r>
              <a:rPr lang="en-US" altLang="ko-KR" sz="850" dirty="0" err="1">
                <a:latin typeface="+mj-lt"/>
              </a:rPr>
              <a:t>TrajAir</a:t>
            </a:r>
            <a:r>
              <a:rPr lang="en-US" altLang="ko-KR" sz="850" dirty="0">
                <a:latin typeface="+mj-lt"/>
              </a:rPr>
              <a:t>: A General Aviation Trajectory Dataset. Carnegie Mellon University. Dataset. </a:t>
            </a:r>
            <a:r>
              <a:rPr lang="en-US" altLang="ko-KR" sz="850" dirty="0">
                <a:latin typeface="+mj-lt"/>
                <a:hlinkClick r:id="rId4"/>
              </a:rPr>
              <a:t>https://doi.org/10.1184/R1/14866251.v1</a:t>
            </a:r>
            <a:r>
              <a:rPr lang="en-US" altLang="ko-KR" sz="850" dirty="0">
                <a:latin typeface="+mj-lt"/>
              </a:rPr>
              <a:t> </a:t>
            </a:r>
            <a:r>
              <a:rPr kumimoji="0" lang="en" altLang="ko-Kore-KR" sz="850" i="0" u="none" strike="noStrike" kern="1200" cap="none" spc="0" normalizeH="0" baseline="0" noProof="0" dirty="0">
                <a:ln>
                  <a:noFill/>
                </a:ln>
                <a:solidFill>
                  <a:srgbClr val="000000"/>
                </a:solidFill>
                <a:effectLst/>
                <a:uLnTx/>
                <a:uFillTx/>
                <a:latin typeface="+mj-lt"/>
                <a:ea typeface="+mn-ea"/>
                <a:cs typeface="+mn-cs"/>
              </a:rPr>
              <a:t>)</a:t>
            </a:r>
          </a:p>
        </p:txBody>
      </p:sp>
      <p:sp>
        <p:nvSpPr>
          <p:cNvPr id="12" name="슬라이드 번호 개체 틀 11">
            <a:extLst>
              <a:ext uri="{FF2B5EF4-FFF2-40B4-BE49-F238E27FC236}">
                <a16:creationId xmlns:a16="http://schemas.microsoft.com/office/drawing/2014/main" id="{F6A5F767-5CBC-9B41-3F1A-E63C1920CC7F}"/>
              </a:ext>
            </a:extLst>
          </p:cNvPr>
          <p:cNvSpPr>
            <a:spLocks noGrp="1"/>
          </p:cNvSpPr>
          <p:nvPr>
            <p:ph type="sldNum" sz="quarter" idx="4"/>
          </p:nvPr>
        </p:nvSpPr>
        <p:spPr/>
        <p:txBody>
          <a:bodyPr/>
          <a:lstStyle/>
          <a:p>
            <a:fld id="{8A7A6979-0714-4377-B894-6BE4C2D6E202}" type="slidenum">
              <a:rPr lang="en-US" smtClean="0"/>
              <a:pPr/>
              <a:t>18</a:t>
            </a:fld>
            <a:endParaRPr lang="en-US" dirty="0"/>
          </a:p>
        </p:txBody>
      </p:sp>
    </p:spTree>
    <p:extLst>
      <p:ext uri="{BB962C8B-B14F-4D97-AF65-F5344CB8AC3E}">
        <p14:creationId xmlns:p14="http://schemas.microsoft.com/office/powerpoint/2010/main" val="4060757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dirty="0"/>
              <a:t>Methodology</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Making Algorithms for Linear Regression</a:t>
            </a:r>
          </a:p>
        </p:txBody>
      </p:sp>
      <p:pic>
        <p:nvPicPr>
          <p:cNvPr id="4" name="그림 3">
            <a:extLst>
              <a:ext uri="{FF2B5EF4-FFF2-40B4-BE49-F238E27FC236}">
                <a16:creationId xmlns:a16="http://schemas.microsoft.com/office/drawing/2014/main" id="{2502E975-82F8-45B9-BEB4-DC75A1C12AAD}"/>
              </a:ext>
            </a:extLst>
          </p:cNvPr>
          <p:cNvPicPr>
            <a:picLocks noChangeAspect="1"/>
          </p:cNvPicPr>
          <p:nvPr/>
        </p:nvPicPr>
        <p:blipFill>
          <a:blip r:embed="rId3"/>
          <a:stretch>
            <a:fillRect/>
          </a:stretch>
        </p:blipFill>
        <p:spPr>
          <a:xfrm>
            <a:off x="641903" y="1294467"/>
            <a:ext cx="3906273" cy="2521262"/>
          </a:xfrm>
          <a:prstGeom prst="rect">
            <a:avLst/>
          </a:prstGeom>
        </p:spPr>
      </p:pic>
      <p:pic>
        <p:nvPicPr>
          <p:cNvPr id="5" name="그림 4">
            <a:extLst>
              <a:ext uri="{FF2B5EF4-FFF2-40B4-BE49-F238E27FC236}">
                <a16:creationId xmlns:a16="http://schemas.microsoft.com/office/drawing/2014/main" id="{BB34CEDE-6E43-4A47-9584-CCDC0888C6F3}"/>
              </a:ext>
            </a:extLst>
          </p:cNvPr>
          <p:cNvPicPr>
            <a:picLocks noChangeAspect="1"/>
          </p:cNvPicPr>
          <p:nvPr/>
        </p:nvPicPr>
        <p:blipFill>
          <a:blip r:embed="rId4"/>
          <a:stretch>
            <a:fillRect/>
          </a:stretch>
        </p:blipFill>
        <p:spPr>
          <a:xfrm>
            <a:off x="4546633" y="1262791"/>
            <a:ext cx="3965335" cy="3652461"/>
          </a:xfrm>
          <a:prstGeom prst="rect">
            <a:avLst/>
          </a:prstGeom>
        </p:spPr>
      </p:pic>
      <p:sp>
        <p:nvSpPr>
          <p:cNvPr id="6" name="슬라이드 번호 개체 틀 5">
            <a:extLst>
              <a:ext uri="{FF2B5EF4-FFF2-40B4-BE49-F238E27FC236}">
                <a16:creationId xmlns:a16="http://schemas.microsoft.com/office/drawing/2014/main" id="{DC2AE92D-9C72-541D-0D71-2FBD956FBABF}"/>
              </a:ext>
            </a:extLst>
          </p:cNvPr>
          <p:cNvSpPr>
            <a:spLocks noGrp="1"/>
          </p:cNvSpPr>
          <p:nvPr>
            <p:ph type="sldNum" sz="quarter" idx="4"/>
          </p:nvPr>
        </p:nvSpPr>
        <p:spPr/>
        <p:txBody>
          <a:bodyPr/>
          <a:lstStyle/>
          <a:p>
            <a:fld id="{8A7A6979-0714-4377-B894-6BE4C2D6E202}" type="slidenum">
              <a:rPr lang="en-US" smtClean="0"/>
              <a:pPr/>
              <a:t>19</a:t>
            </a:fld>
            <a:endParaRPr lang="en-US" dirty="0"/>
          </a:p>
        </p:txBody>
      </p:sp>
    </p:spTree>
    <p:extLst>
      <p:ext uri="{BB962C8B-B14F-4D97-AF65-F5344CB8AC3E}">
        <p14:creationId xmlns:p14="http://schemas.microsoft.com/office/powerpoint/2010/main" val="1107370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dirty="0"/>
              <a:t>Contents</a:t>
            </a:r>
          </a:p>
        </p:txBody>
      </p:sp>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a:xfrm>
            <a:off x="683537" y="1056670"/>
            <a:ext cx="7568987" cy="3035679"/>
          </a:xfrm>
        </p:spPr>
        <p:txBody>
          <a:bodyPr>
            <a:normAutofit/>
          </a:bodyPr>
          <a:lstStyle/>
          <a:p>
            <a:pPr marL="457200" indent="-457200">
              <a:lnSpc>
                <a:spcPct val="200000"/>
              </a:lnSpc>
              <a:buFont typeface="+mj-lt"/>
              <a:buAutoNum type="arabicPeriod"/>
            </a:pPr>
            <a:r>
              <a:rPr lang="en-US" altLang="ko-Kore-KR" sz="2000" dirty="0"/>
              <a:t>Introduction </a:t>
            </a:r>
          </a:p>
          <a:p>
            <a:pPr marL="457200" indent="-457200">
              <a:lnSpc>
                <a:spcPct val="200000"/>
              </a:lnSpc>
              <a:buFont typeface="+mj-lt"/>
              <a:buAutoNum type="arabicPeriod"/>
            </a:pPr>
            <a:r>
              <a:rPr lang="en-US" altLang="ko-Kore-KR" sz="2000" dirty="0"/>
              <a:t>Related Works</a:t>
            </a:r>
          </a:p>
          <a:p>
            <a:pPr marL="457200" indent="-457200">
              <a:lnSpc>
                <a:spcPct val="200000"/>
              </a:lnSpc>
              <a:buFont typeface="+mj-lt"/>
              <a:buAutoNum type="arabicPeriod"/>
            </a:pPr>
            <a:r>
              <a:rPr lang="en-US" altLang="ko-Kore-KR" sz="2000" dirty="0"/>
              <a:t>Methodology</a:t>
            </a:r>
          </a:p>
          <a:p>
            <a:pPr marL="457200" indent="-457200">
              <a:lnSpc>
                <a:spcPct val="200000"/>
              </a:lnSpc>
              <a:buFont typeface="+mj-lt"/>
              <a:buAutoNum type="arabicPeriod"/>
            </a:pPr>
            <a:r>
              <a:rPr lang="en-US" altLang="ko-Kore-KR" sz="2000" dirty="0"/>
              <a:t>Future Plans</a:t>
            </a:r>
          </a:p>
        </p:txBody>
      </p:sp>
      <p:sp>
        <p:nvSpPr>
          <p:cNvPr id="3" name="슬라이드 번호 개체 틀 2">
            <a:extLst>
              <a:ext uri="{FF2B5EF4-FFF2-40B4-BE49-F238E27FC236}">
                <a16:creationId xmlns:a16="http://schemas.microsoft.com/office/drawing/2014/main" id="{6C2C0518-91D6-B703-D076-855D2D52FD6A}"/>
              </a:ext>
            </a:extLst>
          </p:cNvPr>
          <p:cNvSpPr>
            <a:spLocks noGrp="1"/>
          </p:cNvSpPr>
          <p:nvPr>
            <p:ph type="sldNum" sz="quarter" idx="4"/>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1301822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dirty="0"/>
              <a:t>Methodology</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Verify Machine Learning Algorithm – Linear Regression</a:t>
            </a:r>
          </a:p>
        </p:txBody>
      </p:sp>
      <mc:AlternateContent xmlns:mc="http://schemas.openxmlformats.org/markup-compatibility/2006" xmlns:a14="http://schemas.microsoft.com/office/drawing/2010/main">
        <mc:Choice Requires="a14">
          <p:sp>
            <p:nvSpPr>
              <p:cNvPr id="10" name="Text Placeholder 3">
                <a:extLst>
                  <a:ext uri="{FF2B5EF4-FFF2-40B4-BE49-F238E27FC236}">
                    <a16:creationId xmlns:a16="http://schemas.microsoft.com/office/drawing/2014/main" id="{857A66C4-C6FC-7753-A2C7-DB3E72A26655}"/>
                  </a:ext>
                </a:extLst>
              </p:cNvPr>
              <p:cNvSpPr>
                <a:spLocks noGrp="1"/>
              </p:cNvSpPr>
              <p:nvPr>
                <p:ph type="body" sz="quarter" idx="14"/>
              </p:nvPr>
            </p:nvSpPr>
            <p:spPr>
              <a:xfrm>
                <a:off x="905346" y="1607262"/>
                <a:ext cx="4639009" cy="2725951"/>
              </a:xfrm>
            </p:spPr>
            <p:txBody>
              <a:bodyPr anchor="t"/>
              <a:lstStyle/>
              <a:p>
                <a:pPr>
                  <a:lnSpc>
                    <a:spcPct val="150000"/>
                  </a:lnSpc>
                </a:pPr>
                <a:r>
                  <a:rPr lang="en" dirty="0"/>
                  <a:t>Prepared dataset and data scrubbing (Train Data = 2,000)</a:t>
                </a:r>
              </a:p>
              <a:p>
                <a:pPr>
                  <a:lnSpc>
                    <a:spcPct val="150000"/>
                  </a:lnSpc>
                </a:pPr>
                <a:r>
                  <a:rPr lang="en" dirty="0"/>
                  <a:t>Created Linear Regression algorithms</a:t>
                </a:r>
              </a:p>
              <a:p>
                <a:pPr lvl="1">
                  <a:lnSpc>
                    <a:spcPct val="150000"/>
                  </a:lnSpc>
                </a:pPr>
                <a:r>
                  <a:rPr lang="en" dirty="0"/>
                  <a:t>- l</a:t>
                </a:r>
                <a:r>
                  <a:rPr lang="en" altLang="ko-Kore-KR" dirty="0"/>
                  <a:t>ength(</a:t>
                </a:r>
                <a14:m>
                  <m:oMath xmlns:m="http://schemas.openxmlformats.org/officeDocument/2006/math">
                    <m:r>
                      <a:rPr lang="en-US" altLang="ko-Kore-KR" b="0" i="1" smtClean="0">
                        <a:latin typeface="Cambria Math" panose="02040503050406030204" pitchFamily="18" charset="0"/>
                      </a:rPr>
                      <m:t>𝑘</m:t>
                    </m:r>
                  </m:oMath>
                </a14:m>
                <a:r>
                  <a:rPr lang="en" altLang="ko-Kore-KR" dirty="0"/>
                  <a:t>) is 10</a:t>
                </a:r>
                <a:endParaRPr lang="en" dirty="0"/>
              </a:p>
              <a:p>
                <a:pPr lvl="1">
                  <a:lnSpc>
                    <a:spcPct val="150000"/>
                  </a:lnSpc>
                </a:pPr>
                <a:r>
                  <a:rPr lang="en" altLang="ko-Kore-KR" dirty="0"/>
                  <a:t>- Select RSE to model evaluation</a:t>
                </a:r>
              </a:p>
            </p:txBody>
          </p:sp>
        </mc:Choice>
        <mc:Fallback xmlns="">
          <p:sp>
            <p:nvSpPr>
              <p:cNvPr id="10" name="Text Placeholder 3">
                <a:extLst>
                  <a:ext uri="{FF2B5EF4-FFF2-40B4-BE49-F238E27FC236}">
                    <a16:creationId xmlns:a16="http://schemas.microsoft.com/office/drawing/2014/main" id="{857A66C4-C6FC-7753-A2C7-DB3E72A26655}"/>
                  </a:ext>
                </a:extLst>
              </p:cNvPr>
              <p:cNvSpPr>
                <a:spLocks noGrp="1" noRot="1" noChangeAspect="1" noMove="1" noResize="1" noEditPoints="1" noAdjustHandles="1" noChangeArrowheads="1" noChangeShapeType="1" noTextEdit="1"/>
              </p:cNvSpPr>
              <p:nvPr>
                <p:ph type="body" sz="quarter" idx="14"/>
              </p:nvPr>
            </p:nvSpPr>
            <p:spPr>
              <a:xfrm>
                <a:off x="905346" y="1607262"/>
                <a:ext cx="4639009" cy="2725951"/>
              </a:xfrm>
              <a:blipFill>
                <a:blip r:embed="rId3"/>
                <a:stretch>
                  <a:fillRect l="-2186"/>
                </a:stretch>
              </a:blipFill>
            </p:spPr>
            <p:txBody>
              <a:bodyPr/>
              <a:lstStyle/>
              <a:p>
                <a:r>
                  <a:rPr lang="ko-Kore-KR" altLang="en-US">
                    <a:noFill/>
                  </a:rPr>
                  <a:t> </a:t>
                </a:r>
              </a:p>
            </p:txBody>
          </p:sp>
        </mc:Fallback>
      </mc:AlternateContent>
      <p:grpSp>
        <p:nvGrpSpPr>
          <p:cNvPr id="7" name="그룹 6">
            <a:extLst>
              <a:ext uri="{FF2B5EF4-FFF2-40B4-BE49-F238E27FC236}">
                <a16:creationId xmlns:a16="http://schemas.microsoft.com/office/drawing/2014/main" id="{5D38D42B-23D0-FF10-A69D-F7BA66B72869}"/>
              </a:ext>
            </a:extLst>
          </p:cNvPr>
          <p:cNvGrpSpPr/>
          <p:nvPr/>
        </p:nvGrpSpPr>
        <p:grpSpPr>
          <a:xfrm>
            <a:off x="5366555" y="1105784"/>
            <a:ext cx="3131615" cy="3887549"/>
            <a:chOff x="4914069" y="2047703"/>
            <a:chExt cx="2372852" cy="2945630"/>
          </a:xfrm>
        </p:grpSpPr>
        <p:pic>
          <p:nvPicPr>
            <p:cNvPr id="8" name="그림 7">
              <a:extLst>
                <a:ext uri="{FF2B5EF4-FFF2-40B4-BE49-F238E27FC236}">
                  <a16:creationId xmlns:a16="http://schemas.microsoft.com/office/drawing/2014/main" id="{CDAF5AF4-9082-47E1-B564-3590148197A2}"/>
                </a:ext>
              </a:extLst>
            </p:cNvPr>
            <p:cNvPicPr>
              <a:picLocks noChangeAspect="1"/>
            </p:cNvPicPr>
            <p:nvPr/>
          </p:nvPicPr>
          <p:blipFill rotWithShape="1">
            <a:blip r:embed="rId4"/>
            <a:srcRect r="34705" b="35157"/>
            <a:stretch/>
          </p:blipFill>
          <p:spPr>
            <a:xfrm>
              <a:off x="4914069" y="2047703"/>
              <a:ext cx="2372851" cy="1665951"/>
            </a:xfrm>
            <a:prstGeom prst="rect">
              <a:avLst/>
            </a:prstGeom>
          </p:spPr>
        </p:pic>
        <p:pic>
          <p:nvPicPr>
            <p:cNvPr id="9" name="그림 8">
              <a:extLst>
                <a:ext uri="{FF2B5EF4-FFF2-40B4-BE49-F238E27FC236}">
                  <a16:creationId xmlns:a16="http://schemas.microsoft.com/office/drawing/2014/main" id="{1A2FFEF8-1F5B-40C1-B1DD-EACF8AFDE1AC}"/>
                </a:ext>
              </a:extLst>
            </p:cNvPr>
            <p:cNvPicPr>
              <a:picLocks noChangeAspect="1"/>
            </p:cNvPicPr>
            <p:nvPr/>
          </p:nvPicPr>
          <p:blipFill rotWithShape="1">
            <a:blip r:embed="rId5"/>
            <a:srcRect r="34705"/>
            <a:stretch/>
          </p:blipFill>
          <p:spPr>
            <a:xfrm>
              <a:off x="4914069" y="3713653"/>
              <a:ext cx="2372852" cy="1279680"/>
            </a:xfrm>
            <a:prstGeom prst="rect">
              <a:avLst/>
            </a:prstGeom>
          </p:spPr>
        </p:pic>
      </p:grpSp>
      <p:sp>
        <p:nvSpPr>
          <p:cNvPr id="5" name="슬라이드 번호 개체 틀 4">
            <a:extLst>
              <a:ext uri="{FF2B5EF4-FFF2-40B4-BE49-F238E27FC236}">
                <a16:creationId xmlns:a16="http://schemas.microsoft.com/office/drawing/2014/main" id="{E2F97D46-5793-BA5A-C326-6D753576E4B6}"/>
              </a:ext>
            </a:extLst>
          </p:cNvPr>
          <p:cNvSpPr>
            <a:spLocks noGrp="1"/>
          </p:cNvSpPr>
          <p:nvPr>
            <p:ph type="sldNum" sz="quarter" idx="4"/>
          </p:nvPr>
        </p:nvSpPr>
        <p:spPr/>
        <p:txBody>
          <a:bodyPr/>
          <a:lstStyle/>
          <a:p>
            <a:fld id="{8A7A6979-0714-4377-B894-6BE4C2D6E202}" type="slidenum">
              <a:rPr lang="en-US" smtClean="0"/>
              <a:pPr/>
              <a:t>20</a:t>
            </a:fld>
            <a:endParaRPr lang="en-US" dirty="0"/>
          </a:p>
        </p:txBody>
      </p:sp>
    </p:spTree>
    <p:extLst>
      <p:ext uri="{BB962C8B-B14F-4D97-AF65-F5344CB8AC3E}">
        <p14:creationId xmlns:p14="http://schemas.microsoft.com/office/powerpoint/2010/main" val="4227538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dirty="0"/>
              <a:t>Methodology</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a:xfrm>
            <a:off x="683537" y="1008875"/>
            <a:ext cx="7790797" cy="253916"/>
          </a:xfrm>
        </p:spPr>
        <p:txBody>
          <a:bodyPr/>
          <a:lstStyle/>
          <a:p>
            <a:r>
              <a:rPr lang="en-US" dirty="0"/>
              <a:t>Verify Machine Learning Algorithm – Linear Regression(Cont’d)</a:t>
            </a:r>
          </a:p>
        </p:txBody>
      </p:sp>
      <mc:AlternateContent xmlns:mc="http://schemas.openxmlformats.org/markup-compatibility/2006" xmlns:a14="http://schemas.microsoft.com/office/drawing/2010/main">
        <mc:Choice Requires="a14">
          <p:sp>
            <p:nvSpPr>
              <p:cNvPr id="10" name="Text Placeholder 3">
                <a:extLst>
                  <a:ext uri="{FF2B5EF4-FFF2-40B4-BE49-F238E27FC236}">
                    <a16:creationId xmlns:a16="http://schemas.microsoft.com/office/drawing/2014/main" id="{857A66C4-C6FC-7753-A2C7-DB3E72A26655}"/>
                  </a:ext>
                </a:extLst>
              </p:cNvPr>
              <p:cNvSpPr>
                <a:spLocks noGrp="1"/>
              </p:cNvSpPr>
              <p:nvPr>
                <p:ph type="body" sz="quarter" idx="14"/>
              </p:nvPr>
            </p:nvSpPr>
            <p:spPr>
              <a:xfrm>
                <a:off x="905346" y="1607262"/>
                <a:ext cx="4639009" cy="2725951"/>
              </a:xfrm>
            </p:spPr>
            <p:txBody>
              <a:bodyPr anchor="ctr">
                <a:normAutofit/>
              </a:bodyPr>
              <a:lstStyle/>
              <a:p>
                <a:pPr>
                  <a:lnSpc>
                    <a:spcPct val="150000"/>
                  </a:lnSpc>
                </a:pPr>
                <a:r>
                  <a:rPr lang="en" altLang="ko-Kore-KR" dirty="0"/>
                  <a:t>Compared predicted y and real y values</a:t>
                </a:r>
              </a:p>
              <a:p>
                <a:pPr>
                  <a:lnSpc>
                    <a:spcPct val="150000"/>
                  </a:lnSpc>
                </a:pPr>
                <a14:m>
                  <m:oMath xmlns:m="http://schemas.openxmlformats.org/officeDocument/2006/math">
                    <m:r>
                      <a:rPr lang="en-US" altLang="ko-Kore-KR" b="0" i="1" smtClean="0">
                        <a:latin typeface="Cambria Math" panose="02040503050406030204" pitchFamily="18" charset="0"/>
                      </a:rPr>
                      <m:t>𝑅𝑆𝐸</m:t>
                    </m:r>
                    <m:d>
                      <m:dPr>
                        <m:ctrlPr>
                          <a:rPr lang="en-US" altLang="ko-Kore-KR" b="0" i="1" smtClean="0">
                            <a:latin typeface="Cambria Math" panose="02040503050406030204" pitchFamily="18" charset="0"/>
                          </a:rPr>
                        </m:ctrlPr>
                      </m:dPr>
                      <m:e>
                        <m:r>
                          <a:rPr lang="en-US" altLang="ko-Kore-KR" b="0" i="1" smtClean="0">
                            <a:latin typeface="Cambria Math" panose="02040503050406030204" pitchFamily="18" charset="0"/>
                          </a:rPr>
                          <m:t>𝐿𝑅</m:t>
                        </m:r>
                      </m:e>
                    </m:d>
                    <m:r>
                      <a:rPr lang="en-US" altLang="ko-Kore-KR" b="0" i="1" smtClean="0">
                        <a:latin typeface="Cambria Math" panose="02040503050406030204" pitchFamily="18" charset="0"/>
                      </a:rPr>
                      <m:t>=0.200</m:t>
                    </m:r>
                  </m:oMath>
                </a14:m>
                <a:r>
                  <a:rPr lang="en" altLang="ko-Kore-KR" dirty="0"/>
                  <a:t> (Test data = 4,600)</a:t>
                </a:r>
              </a:p>
              <a:p>
                <a:pPr>
                  <a:lnSpc>
                    <a:spcPct val="150000"/>
                  </a:lnSpc>
                </a:pPr>
                <a:r>
                  <a:rPr lang="en" altLang="ko-Kore-KR" dirty="0"/>
                  <a:t>Linear Regression displays a clear prediction trajectory</a:t>
                </a:r>
              </a:p>
            </p:txBody>
          </p:sp>
        </mc:Choice>
        <mc:Fallback xmlns="">
          <p:sp>
            <p:nvSpPr>
              <p:cNvPr id="10" name="Text Placeholder 3">
                <a:extLst>
                  <a:ext uri="{FF2B5EF4-FFF2-40B4-BE49-F238E27FC236}">
                    <a16:creationId xmlns:a16="http://schemas.microsoft.com/office/drawing/2014/main" id="{857A66C4-C6FC-7753-A2C7-DB3E72A26655}"/>
                  </a:ext>
                </a:extLst>
              </p:cNvPr>
              <p:cNvSpPr>
                <a:spLocks noGrp="1" noRot="1" noChangeAspect="1" noMove="1" noResize="1" noEditPoints="1" noAdjustHandles="1" noChangeArrowheads="1" noChangeShapeType="1" noTextEdit="1"/>
              </p:cNvSpPr>
              <p:nvPr>
                <p:ph type="body" sz="quarter" idx="14"/>
              </p:nvPr>
            </p:nvSpPr>
            <p:spPr>
              <a:xfrm>
                <a:off x="905346" y="1607262"/>
                <a:ext cx="4639009" cy="2725951"/>
              </a:xfrm>
              <a:blipFill>
                <a:blip r:embed="rId3"/>
                <a:stretch>
                  <a:fillRect l="-2102"/>
                </a:stretch>
              </a:blipFill>
            </p:spPr>
            <p:txBody>
              <a:bodyPr/>
              <a:lstStyle/>
              <a:p>
                <a:r>
                  <a:rPr lang="ko-KR" altLang="en-US">
                    <a:noFill/>
                  </a:rPr>
                  <a:t> </a:t>
                </a:r>
              </a:p>
            </p:txBody>
          </p:sp>
        </mc:Fallback>
      </mc:AlternateContent>
      <p:pic>
        <p:nvPicPr>
          <p:cNvPr id="6" name="그림 5">
            <a:extLst>
              <a:ext uri="{FF2B5EF4-FFF2-40B4-BE49-F238E27FC236}">
                <a16:creationId xmlns:a16="http://schemas.microsoft.com/office/drawing/2014/main" id="{009D4206-A065-A17F-116B-3DD3FA291871}"/>
              </a:ext>
            </a:extLst>
          </p:cNvPr>
          <p:cNvPicPr>
            <a:picLocks noChangeAspect="1"/>
          </p:cNvPicPr>
          <p:nvPr/>
        </p:nvPicPr>
        <p:blipFill rotWithShape="1">
          <a:blip r:embed="rId4"/>
          <a:srcRect r="54957"/>
          <a:stretch/>
        </p:blipFill>
        <p:spPr>
          <a:xfrm>
            <a:off x="5244779" y="1739405"/>
            <a:ext cx="3352055" cy="832346"/>
          </a:xfrm>
          <a:prstGeom prst="rect">
            <a:avLst/>
          </a:prstGeom>
        </p:spPr>
      </p:pic>
      <p:pic>
        <p:nvPicPr>
          <p:cNvPr id="7" name="그림 6">
            <a:extLst>
              <a:ext uri="{FF2B5EF4-FFF2-40B4-BE49-F238E27FC236}">
                <a16:creationId xmlns:a16="http://schemas.microsoft.com/office/drawing/2014/main" id="{10727424-BD90-D46E-9AB4-8E16108DB46D}"/>
              </a:ext>
            </a:extLst>
          </p:cNvPr>
          <p:cNvPicPr>
            <a:picLocks noChangeAspect="1"/>
          </p:cNvPicPr>
          <p:nvPr/>
        </p:nvPicPr>
        <p:blipFill rotWithShape="1">
          <a:blip r:embed="rId5"/>
          <a:srcRect l="6021" t="59634" r="35981"/>
          <a:stretch/>
        </p:blipFill>
        <p:spPr>
          <a:xfrm>
            <a:off x="5244780" y="2621583"/>
            <a:ext cx="3352055" cy="2007262"/>
          </a:xfrm>
          <a:prstGeom prst="rect">
            <a:avLst/>
          </a:prstGeom>
        </p:spPr>
      </p:pic>
      <p:sp>
        <p:nvSpPr>
          <p:cNvPr id="4" name="슬라이드 번호 개체 틀 3">
            <a:extLst>
              <a:ext uri="{FF2B5EF4-FFF2-40B4-BE49-F238E27FC236}">
                <a16:creationId xmlns:a16="http://schemas.microsoft.com/office/drawing/2014/main" id="{B8B58B10-F852-C750-C6E4-7B11AE248D5A}"/>
              </a:ext>
            </a:extLst>
          </p:cNvPr>
          <p:cNvSpPr>
            <a:spLocks noGrp="1"/>
          </p:cNvSpPr>
          <p:nvPr>
            <p:ph type="sldNum" sz="quarter" idx="4"/>
          </p:nvPr>
        </p:nvSpPr>
        <p:spPr/>
        <p:txBody>
          <a:bodyPr/>
          <a:lstStyle/>
          <a:p>
            <a:fld id="{8A7A6979-0714-4377-B894-6BE4C2D6E202}" type="slidenum">
              <a:rPr lang="en-US" smtClean="0"/>
              <a:pPr/>
              <a:t>21</a:t>
            </a:fld>
            <a:endParaRPr lang="en-US" dirty="0"/>
          </a:p>
        </p:txBody>
      </p:sp>
    </p:spTree>
    <p:extLst>
      <p:ext uri="{BB962C8B-B14F-4D97-AF65-F5344CB8AC3E}">
        <p14:creationId xmlns:p14="http://schemas.microsoft.com/office/powerpoint/2010/main" val="3180698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dirty="0"/>
              <a:t>Methodology</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Verify Machine Learning Algorithm – LSTM</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780FF0B6-2D75-C4EA-EA4B-76AE20786F08}"/>
                  </a:ext>
                </a:extLst>
              </p:cNvPr>
              <p:cNvSpPr>
                <a:spLocks noGrp="1"/>
              </p:cNvSpPr>
              <p:nvPr>
                <p:ph type="body" sz="quarter" idx="14"/>
              </p:nvPr>
            </p:nvSpPr>
            <p:spPr>
              <a:xfrm>
                <a:off x="905346" y="1774560"/>
                <a:ext cx="4639009" cy="2558653"/>
              </a:xfrm>
            </p:spPr>
            <p:txBody>
              <a:bodyPr/>
              <a:lstStyle/>
              <a:p>
                <a:pPr>
                  <a:lnSpc>
                    <a:spcPct val="150000"/>
                  </a:lnSpc>
                </a:pPr>
                <a:r>
                  <a:rPr lang="en" dirty="0"/>
                  <a:t>Prepared dataset and data scrubbing (Train Data = 4,000)</a:t>
                </a:r>
              </a:p>
              <a:p>
                <a:pPr>
                  <a:lnSpc>
                    <a:spcPct val="150000"/>
                  </a:lnSpc>
                </a:pPr>
                <a:r>
                  <a:rPr lang="en" dirty="0"/>
                  <a:t>Created LSTM algorithms</a:t>
                </a:r>
              </a:p>
              <a:p>
                <a:pPr lvl="1">
                  <a:lnSpc>
                    <a:spcPct val="150000"/>
                  </a:lnSpc>
                </a:pPr>
                <a:r>
                  <a:rPr lang="en" dirty="0"/>
                  <a:t>- Apply Dense 5, 1</a:t>
                </a:r>
              </a:p>
              <a:p>
                <a:pPr lvl="1">
                  <a:lnSpc>
                    <a:spcPct val="150000"/>
                  </a:lnSpc>
                </a:pPr>
                <a:r>
                  <a:rPr lang="en" dirty="0"/>
                  <a:t>- l</a:t>
                </a:r>
                <a:r>
                  <a:rPr lang="en" altLang="ko-Kore-KR" dirty="0"/>
                  <a:t>ength(</a:t>
                </a:r>
                <a14:m>
                  <m:oMath xmlns:m="http://schemas.openxmlformats.org/officeDocument/2006/math">
                    <m:r>
                      <a:rPr lang="en-US" altLang="ko-Kore-KR" b="0" i="1" smtClean="0">
                        <a:latin typeface="Cambria Math" panose="02040503050406030204" pitchFamily="18" charset="0"/>
                      </a:rPr>
                      <m:t>𝑘</m:t>
                    </m:r>
                  </m:oMath>
                </a14:m>
                <a:r>
                  <a:rPr lang="en" altLang="ko-Kore-KR" dirty="0"/>
                  <a:t>) is 10</a:t>
                </a:r>
                <a:endParaRPr lang="en" dirty="0"/>
              </a:p>
              <a:p>
                <a:pPr lvl="1">
                  <a:lnSpc>
                    <a:spcPct val="150000"/>
                  </a:lnSpc>
                </a:pPr>
                <a:r>
                  <a:rPr lang="en" dirty="0"/>
                  <a:t>- Epoch is 5, batch_size is 1 (Because of just verifying)</a:t>
                </a:r>
              </a:p>
              <a:p>
                <a:pPr lvl="1">
                  <a:lnSpc>
                    <a:spcPct val="150000"/>
                  </a:lnSpc>
                </a:pPr>
                <a:r>
                  <a:rPr lang="en" dirty="0"/>
                  <a:t>- Select RSE to model evaluation</a:t>
                </a:r>
              </a:p>
            </p:txBody>
          </p:sp>
        </mc:Choice>
        <mc:Fallback xmlns="">
          <p:sp>
            <p:nvSpPr>
              <p:cNvPr id="4" name="Text Placeholder 3">
                <a:extLst>
                  <a:ext uri="{FF2B5EF4-FFF2-40B4-BE49-F238E27FC236}">
                    <a16:creationId xmlns:a16="http://schemas.microsoft.com/office/drawing/2014/main" id="{780FF0B6-2D75-C4EA-EA4B-76AE20786F08}"/>
                  </a:ext>
                </a:extLst>
              </p:cNvPr>
              <p:cNvSpPr>
                <a:spLocks noGrp="1" noRot="1" noChangeAspect="1" noMove="1" noResize="1" noEditPoints="1" noAdjustHandles="1" noChangeArrowheads="1" noChangeShapeType="1" noTextEdit="1"/>
              </p:cNvSpPr>
              <p:nvPr>
                <p:ph type="body" sz="quarter" idx="14"/>
              </p:nvPr>
            </p:nvSpPr>
            <p:spPr>
              <a:xfrm>
                <a:off x="905346" y="1774560"/>
                <a:ext cx="4639009" cy="2558653"/>
              </a:xfrm>
              <a:blipFill>
                <a:blip r:embed="rId3"/>
                <a:stretch>
                  <a:fillRect l="-2186"/>
                </a:stretch>
              </a:blipFill>
            </p:spPr>
            <p:txBody>
              <a:bodyPr/>
              <a:lstStyle/>
              <a:p>
                <a:r>
                  <a:rPr lang="ko-Kore-KR" altLang="en-US">
                    <a:noFill/>
                  </a:rPr>
                  <a:t> </a:t>
                </a:r>
              </a:p>
            </p:txBody>
          </p:sp>
        </mc:Fallback>
      </mc:AlternateContent>
      <p:grpSp>
        <p:nvGrpSpPr>
          <p:cNvPr id="9" name="그룹 8">
            <a:extLst>
              <a:ext uri="{FF2B5EF4-FFF2-40B4-BE49-F238E27FC236}">
                <a16:creationId xmlns:a16="http://schemas.microsoft.com/office/drawing/2014/main" id="{CC095616-D630-4246-80EE-1E3D8FEEED6C}"/>
              </a:ext>
            </a:extLst>
          </p:cNvPr>
          <p:cNvGrpSpPr/>
          <p:nvPr/>
        </p:nvGrpSpPr>
        <p:grpSpPr>
          <a:xfrm>
            <a:off x="4927681" y="2089462"/>
            <a:ext cx="3912413" cy="2755520"/>
            <a:chOff x="4792387" y="2296260"/>
            <a:chExt cx="3322014" cy="2339701"/>
          </a:xfrm>
        </p:grpSpPr>
        <p:pic>
          <p:nvPicPr>
            <p:cNvPr id="7" name="그림 6">
              <a:extLst>
                <a:ext uri="{FF2B5EF4-FFF2-40B4-BE49-F238E27FC236}">
                  <a16:creationId xmlns:a16="http://schemas.microsoft.com/office/drawing/2014/main" id="{E0D509A3-9922-99A7-5061-38AA1865AA19}"/>
                </a:ext>
              </a:extLst>
            </p:cNvPr>
            <p:cNvPicPr>
              <a:picLocks noChangeAspect="1"/>
            </p:cNvPicPr>
            <p:nvPr/>
          </p:nvPicPr>
          <p:blipFill rotWithShape="1">
            <a:blip r:embed="rId4"/>
            <a:srcRect r="23660" b="27029"/>
            <a:stretch/>
          </p:blipFill>
          <p:spPr>
            <a:xfrm>
              <a:off x="4792387" y="2296260"/>
              <a:ext cx="3322013" cy="1986411"/>
            </a:xfrm>
            <a:prstGeom prst="rect">
              <a:avLst/>
            </a:prstGeom>
          </p:spPr>
        </p:pic>
        <p:pic>
          <p:nvPicPr>
            <p:cNvPr id="8" name="그림 7">
              <a:extLst>
                <a:ext uri="{FF2B5EF4-FFF2-40B4-BE49-F238E27FC236}">
                  <a16:creationId xmlns:a16="http://schemas.microsoft.com/office/drawing/2014/main" id="{982A8874-A384-4673-A48E-D99153B329E4}"/>
                </a:ext>
              </a:extLst>
            </p:cNvPr>
            <p:cNvPicPr>
              <a:picLocks noChangeAspect="1"/>
            </p:cNvPicPr>
            <p:nvPr/>
          </p:nvPicPr>
          <p:blipFill rotWithShape="1">
            <a:blip r:embed="rId4"/>
            <a:srcRect t="31168" r="23660"/>
            <a:stretch/>
          </p:blipFill>
          <p:spPr>
            <a:xfrm>
              <a:off x="4792387" y="2762223"/>
              <a:ext cx="3322014" cy="1873738"/>
            </a:xfrm>
            <a:prstGeom prst="rect">
              <a:avLst/>
            </a:prstGeom>
          </p:spPr>
        </p:pic>
      </p:gr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solidFill>
                  <a:schemeClr val="accent2"/>
                </a:solidFill>
              </a:rPr>
              <a:pPr/>
              <a:t>22</a:t>
            </a:fld>
            <a:endParaRPr lang="en-US" dirty="0">
              <a:solidFill>
                <a:schemeClr val="accent2"/>
              </a:solidFill>
            </a:endParaRPr>
          </a:p>
        </p:txBody>
      </p:sp>
    </p:spTree>
    <p:extLst>
      <p:ext uri="{BB962C8B-B14F-4D97-AF65-F5344CB8AC3E}">
        <p14:creationId xmlns:p14="http://schemas.microsoft.com/office/powerpoint/2010/main" val="1522866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dirty="0"/>
              <a:t>Methodology</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Verify Machine Learning Algorithm – LSTM(Cont’d)</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780FF0B6-2D75-C4EA-EA4B-76AE20786F08}"/>
                  </a:ext>
                </a:extLst>
              </p:cNvPr>
              <p:cNvSpPr>
                <a:spLocks noGrp="1"/>
              </p:cNvSpPr>
              <p:nvPr>
                <p:ph type="body" sz="quarter" idx="14"/>
              </p:nvPr>
            </p:nvSpPr>
            <p:spPr>
              <a:xfrm>
                <a:off x="905346" y="1433399"/>
                <a:ext cx="4639009" cy="3144992"/>
              </a:xfrm>
            </p:spPr>
            <p:txBody>
              <a:bodyPr anchor="ctr"/>
              <a:lstStyle/>
              <a:p>
                <a:pPr>
                  <a:lnSpc>
                    <a:spcPct val="150000"/>
                  </a:lnSpc>
                </a:pPr>
                <a14:m>
                  <m:oMath xmlns:m="http://schemas.openxmlformats.org/officeDocument/2006/math">
                    <m:r>
                      <a:rPr lang="en-US" altLang="ko-Kore-KR" b="0" i="1" smtClean="0">
                        <a:latin typeface="Cambria Math" panose="02040503050406030204" pitchFamily="18" charset="0"/>
                      </a:rPr>
                      <m:t>𝑅𝑆𝐸</m:t>
                    </m:r>
                    <m:d>
                      <m:dPr>
                        <m:ctrlPr>
                          <a:rPr lang="en-US" altLang="ko-Kore-KR" b="0" i="1" smtClean="0">
                            <a:latin typeface="Cambria Math" panose="02040503050406030204" pitchFamily="18" charset="0"/>
                          </a:rPr>
                        </m:ctrlPr>
                      </m:dPr>
                      <m:e>
                        <m:r>
                          <a:rPr lang="en-US" altLang="ko-Kore-KR" b="0" i="1" smtClean="0">
                            <a:latin typeface="Cambria Math" panose="02040503050406030204" pitchFamily="18" charset="0"/>
                          </a:rPr>
                          <m:t>𝐿𝑆𝑇𝑀</m:t>
                        </m:r>
                      </m:e>
                    </m:d>
                    <m:r>
                      <a:rPr lang="en-US" altLang="ko-Kore-KR" b="0" i="1" smtClean="0">
                        <a:latin typeface="Cambria Math" panose="02040503050406030204" pitchFamily="18" charset="0"/>
                      </a:rPr>
                      <m:t>=0.177</m:t>
                    </m:r>
                  </m:oMath>
                </a14:m>
                <a:r>
                  <a:rPr lang="en" dirty="0"/>
                  <a:t> (Test data = 4,600)</a:t>
                </a:r>
              </a:p>
              <a:p>
                <a:pPr>
                  <a:lnSpc>
                    <a:spcPct val="150000"/>
                  </a:lnSpc>
                </a:pPr>
                <a:r>
                  <a:rPr lang="en" dirty="0"/>
                  <a:t>Compare predict y and real y values</a:t>
                </a:r>
              </a:p>
              <a:p>
                <a:pPr>
                  <a:lnSpc>
                    <a:spcPct val="150000"/>
                  </a:lnSpc>
                </a:pPr>
                <a:r>
                  <a:rPr lang="en" altLang="ko-Kore-KR" dirty="0"/>
                  <a:t>LSTM displays a clear prediction trajectory</a:t>
                </a:r>
              </a:p>
            </p:txBody>
          </p:sp>
        </mc:Choice>
        <mc:Fallback xmlns="">
          <p:sp>
            <p:nvSpPr>
              <p:cNvPr id="4" name="Text Placeholder 3">
                <a:extLst>
                  <a:ext uri="{FF2B5EF4-FFF2-40B4-BE49-F238E27FC236}">
                    <a16:creationId xmlns:a16="http://schemas.microsoft.com/office/drawing/2014/main" id="{780FF0B6-2D75-C4EA-EA4B-76AE20786F08}"/>
                  </a:ext>
                </a:extLst>
              </p:cNvPr>
              <p:cNvSpPr>
                <a:spLocks noGrp="1" noRot="1" noChangeAspect="1" noMove="1" noResize="1" noEditPoints="1" noAdjustHandles="1" noChangeArrowheads="1" noChangeShapeType="1" noTextEdit="1"/>
              </p:cNvSpPr>
              <p:nvPr>
                <p:ph type="body" sz="quarter" idx="14"/>
              </p:nvPr>
            </p:nvSpPr>
            <p:spPr>
              <a:xfrm>
                <a:off x="905346" y="1433399"/>
                <a:ext cx="4639009" cy="3144992"/>
              </a:xfrm>
              <a:blipFill>
                <a:blip r:embed="rId3"/>
                <a:stretch>
                  <a:fillRect l="-2186"/>
                </a:stretch>
              </a:blipFill>
            </p:spPr>
            <p:txBody>
              <a:bodyPr/>
              <a:lstStyle/>
              <a:p>
                <a:r>
                  <a:rPr lang="ko-Kore-KR" altLang="en-US">
                    <a:noFill/>
                  </a:rPr>
                  <a:t> </a:t>
                </a:r>
              </a:p>
            </p:txBody>
          </p:sp>
        </mc:Fallback>
      </mc:AlternateContent>
      <p:pic>
        <p:nvPicPr>
          <p:cNvPr id="9" name="그림 8">
            <a:extLst>
              <a:ext uri="{FF2B5EF4-FFF2-40B4-BE49-F238E27FC236}">
                <a16:creationId xmlns:a16="http://schemas.microsoft.com/office/drawing/2014/main" id="{15B42AD7-CDE8-AFEF-3A79-3490442CB22C}"/>
              </a:ext>
            </a:extLst>
          </p:cNvPr>
          <p:cNvPicPr>
            <a:picLocks noChangeAspect="1"/>
          </p:cNvPicPr>
          <p:nvPr/>
        </p:nvPicPr>
        <p:blipFill>
          <a:blip r:embed="rId4"/>
          <a:stretch>
            <a:fillRect/>
          </a:stretch>
        </p:blipFill>
        <p:spPr>
          <a:xfrm>
            <a:off x="4827129" y="1433399"/>
            <a:ext cx="3544174" cy="910558"/>
          </a:xfrm>
          <a:prstGeom prst="rect">
            <a:avLst/>
          </a:prstGeom>
        </p:spPr>
      </p:pic>
      <p:pic>
        <p:nvPicPr>
          <p:cNvPr id="6" name="그림 5">
            <a:extLst>
              <a:ext uri="{FF2B5EF4-FFF2-40B4-BE49-F238E27FC236}">
                <a16:creationId xmlns:a16="http://schemas.microsoft.com/office/drawing/2014/main" id="{153971A9-DA11-725D-F36D-A593B521C206}"/>
              </a:ext>
            </a:extLst>
          </p:cNvPr>
          <p:cNvPicPr>
            <a:picLocks noChangeAspect="1"/>
          </p:cNvPicPr>
          <p:nvPr/>
        </p:nvPicPr>
        <p:blipFill>
          <a:blip r:embed="rId5"/>
          <a:stretch>
            <a:fillRect/>
          </a:stretch>
        </p:blipFill>
        <p:spPr>
          <a:xfrm>
            <a:off x="4827129" y="2445324"/>
            <a:ext cx="3544174" cy="2133067"/>
          </a:xfrm>
          <a:prstGeom prst="rect">
            <a:avLst/>
          </a:prstGeom>
        </p:spPr>
      </p:pic>
      <p:sp>
        <p:nvSpPr>
          <p:cNvPr id="5" name="슬라이드 번호 개체 틀 4">
            <a:extLst>
              <a:ext uri="{FF2B5EF4-FFF2-40B4-BE49-F238E27FC236}">
                <a16:creationId xmlns:a16="http://schemas.microsoft.com/office/drawing/2014/main" id="{330836FD-339A-589D-9A91-18EA782C6E74}"/>
              </a:ext>
            </a:extLst>
          </p:cNvPr>
          <p:cNvSpPr>
            <a:spLocks noGrp="1"/>
          </p:cNvSpPr>
          <p:nvPr>
            <p:ph type="sldNum" sz="quarter" idx="4"/>
          </p:nvPr>
        </p:nvSpPr>
        <p:spPr/>
        <p:txBody>
          <a:bodyPr/>
          <a:lstStyle/>
          <a:p>
            <a:fld id="{8A7A6979-0714-4377-B894-6BE4C2D6E202}" type="slidenum">
              <a:rPr lang="en-US" smtClean="0"/>
              <a:pPr/>
              <a:t>23</a:t>
            </a:fld>
            <a:endParaRPr lang="en-US" dirty="0"/>
          </a:p>
        </p:txBody>
      </p:sp>
    </p:spTree>
    <p:extLst>
      <p:ext uri="{BB962C8B-B14F-4D97-AF65-F5344CB8AC3E}">
        <p14:creationId xmlns:p14="http://schemas.microsoft.com/office/powerpoint/2010/main" val="1214899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92E7-5EEC-254C-96C4-8F8DD8973711}"/>
              </a:ext>
            </a:extLst>
          </p:cNvPr>
          <p:cNvSpPr>
            <a:spLocks noGrp="1"/>
          </p:cNvSpPr>
          <p:nvPr>
            <p:ph type="ctrTitle"/>
          </p:nvPr>
        </p:nvSpPr>
        <p:spPr>
          <a:xfrm>
            <a:off x="1986203" y="1099926"/>
            <a:ext cx="5179098" cy="747897"/>
          </a:xfrm>
        </p:spPr>
        <p:txBody>
          <a:bodyPr/>
          <a:lstStyle/>
          <a:p>
            <a:r>
              <a:rPr lang="en-US" altLang="ko-Kore-KR" sz="5400" dirty="0"/>
              <a:t>FUTURE PLAN</a:t>
            </a:r>
            <a:endParaRPr lang="en-US" sz="5400" dirty="0"/>
          </a:p>
        </p:txBody>
      </p:sp>
      <p:sp>
        <p:nvSpPr>
          <p:cNvPr id="3" name="Subtitle 2">
            <a:extLst>
              <a:ext uri="{FF2B5EF4-FFF2-40B4-BE49-F238E27FC236}">
                <a16:creationId xmlns:a16="http://schemas.microsoft.com/office/drawing/2014/main" id="{C5E4C3C0-A974-FB41-A9B9-DFFEACD2BF55}"/>
              </a:ext>
            </a:extLst>
          </p:cNvPr>
          <p:cNvSpPr>
            <a:spLocks noGrp="1"/>
          </p:cNvSpPr>
          <p:nvPr>
            <p:ph type="subTitle" idx="1"/>
          </p:nvPr>
        </p:nvSpPr>
        <p:spPr/>
        <p:txBody>
          <a:bodyPr/>
          <a:lstStyle/>
          <a:p>
            <a:r>
              <a:rPr lang="en-US" dirty="0"/>
              <a:t>PROJECT’S NEXT STEPS</a:t>
            </a:r>
          </a:p>
        </p:txBody>
      </p:sp>
      <p:sp>
        <p:nvSpPr>
          <p:cNvPr id="4" name="슬라이드 번호 개체 틀 3">
            <a:extLst>
              <a:ext uri="{FF2B5EF4-FFF2-40B4-BE49-F238E27FC236}">
                <a16:creationId xmlns:a16="http://schemas.microsoft.com/office/drawing/2014/main" id="{0F29BDCE-6512-66CE-CB32-9AD347EE5F02}"/>
              </a:ext>
            </a:extLst>
          </p:cNvPr>
          <p:cNvSpPr>
            <a:spLocks noGrp="1"/>
          </p:cNvSpPr>
          <p:nvPr>
            <p:ph type="sldNum" sz="quarter" idx="12"/>
          </p:nvPr>
        </p:nvSpPr>
        <p:spPr/>
        <p:txBody>
          <a:bodyPr/>
          <a:lstStyle/>
          <a:p>
            <a:fld id="{8A7A6979-0714-4377-B894-6BE4C2D6E202}" type="slidenum">
              <a:rPr lang="en-US" smtClean="0"/>
              <a:pPr/>
              <a:t>24</a:t>
            </a:fld>
            <a:endParaRPr lang="en-US" dirty="0"/>
          </a:p>
        </p:txBody>
      </p:sp>
    </p:spTree>
    <p:extLst>
      <p:ext uri="{BB962C8B-B14F-4D97-AF65-F5344CB8AC3E}">
        <p14:creationId xmlns:p14="http://schemas.microsoft.com/office/powerpoint/2010/main" val="1143884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dirty="0"/>
              <a:t>Future Plans</a:t>
            </a:r>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a:xfrm>
            <a:off x="683537" y="1008875"/>
            <a:ext cx="7790797" cy="253916"/>
          </a:xfrm>
        </p:spPr>
        <p:txBody>
          <a:bodyPr/>
          <a:lstStyle/>
          <a:p>
            <a:r>
              <a:rPr lang="en-US" dirty="0"/>
              <a:t>Future Plan</a:t>
            </a:r>
          </a:p>
        </p:txBody>
      </p:sp>
      <p:sp>
        <p:nvSpPr>
          <p:cNvPr id="10" name="Text Placeholder 3">
            <a:extLst>
              <a:ext uri="{FF2B5EF4-FFF2-40B4-BE49-F238E27FC236}">
                <a16:creationId xmlns:a16="http://schemas.microsoft.com/office/drawing/2014/main" id="{857A66C4-C6FC-7753-A2C7-DB3E72A26655}"/>
              </a:ext>
            </a:extLst>
          </p:cNvPr>
          <p:cNvSpPr>
            <a:spLocks noGrp="1"/>
          </p:cNvSpPr>
          <p:nvPr>
            <p:ph type="body" sz="quarter" idx="14"/>
          </p:nvPr>
        </p:nvSpPr>
        <p:spPr>
          <a:xfrm>
            <a:off x="905346" y="1607262"/>
            <a:ext cx="7366784" cy="2725951"/>
          </a:xfrm>
        </p:spPr>
        <p:txBody>
          <a:bodyPr anchor="t">
            <a:normAutofit/>
          </a:bodyPr>
          <a:lstStyle/>
          <a:p>
            <a:pPr marL="0" indent="0">
              <a:lnSpc>
                <a:spcPct val="150000"/>
              </a:lnSpc>
              <a:buNone/>
            </a:pPr>
            <a:r>
              <a:rPr lang="en" altLang="ko-Kore-KR" dirty="0"/>
              <a:t>▪   </a:t>
            </a:r>
            <a:r>
              <a:rPr lang="en-US" altLang="ko-Kore-KR" dirty="0"/>
              <a:t>Making Wi-Fi connection from phone to the other device</a:t>
            </a:r>
          </a:p>
          <a:p>
            <a:pPr marL="0" indent="0">
              <a:lnSpc>
                <a:spcPct val="150000"/>
              </a:lnSpc>
              <a:buNone/>
            </a:pPr>
            <a:r>
              <a:rPr lang="en" altLang="ko-Kore-KR" dirty="0"/>
              <a:t>▪   Implementing waypoint</a:t>
            </a:r>
            <a:r>
              <a:rPr lang="en-US" altLang="ko-Kore-KR" dirty="0"/>
              <a:t> algorithm to chase the target drone</a:t>
            </a:r>
          </a:p>
          <a:p>
            <a:pPr marL="0" indent="0">
              <a:lnSpc>
                <a:spcPct val="150000"/>
              </a:lnSpc>
              <a:buNone/>
            </a:pPr>
            <a:r>
              <a:rPr lang="en" altLang="ko-Kore-KR" dirty="0"/>
              <a:t>▪</a:t>
            </a:r>
            <a:r>
              <a:rPr lang="en-US" altLang="ko-Kore-KR" dirty="0"/>
              <a:t> </a:t>
            </a:r>
            <a:r>
              <a:rPr lang="ko-KR" altLang="en-US" dirty="0"/>
              <a:t> </a:t>
            </a:r>
            <a:r>
              <a:rPr lang="en-US" altLang="ko-Kore-KR" dirty="0"/>
              <a:t> </a:t>
            </a:r>
            <a:r>
              <a:rPr lang="en" altLang="ko-Kore-KR" dirty="0"/>
              <a:t>Comparing ML codes w</a:t>
            </a:r>
            <a:r>
              <a:rPr lang="en-US" altLang="ko-Kore-KR" dirty="0" err="1"/>
              <a:t>ith</a:t>
            </a:r>
            <a:r>
              <a:rPr lang="en-US" altLang="ko-Kore-KR" dirty="0"/>
              <a:t> various performance models (RSE, MSE, and so on) </a:t>
            </a:r>
          </a:p>
          <a:p>
            <a:pPr marL="0" indent="0">
              <a:lnSpc>
                <a:spcPct val="150000"/>
              </a:lnSpc>
              <a:buNone/>
            </a:pPr>
            <a:r>
              <a:rPr lang="en" altLang="ko-Kore-KR" dirty="0"/>
              <a:t>▪</a:t>
            </a:r>
            <a:r>
              <a:rPr lang="en-US" altLang="ko-Kore-KR" dirty="0"/>
              <a:t>   Collecting data with variable trajectory shape</a:t>
            </a:r>
          </a:p>
        </p:txBody>
      </p:sp>
      <p:sp>
        <p:nvSpPr>
          <p:cNvPr id="4" name="슬라이드 번호 개체 틀 3">
            <a:extLst>
              <a:ext uri="{FF2B5EF4-FFF2-40B4-BE49-F238E27FC236}">
                <a16:creationId xmlns:a16="http://schemas.microsoft.com/office/drawing/2014/main" id="{E680A92C-664C-1AF9-A76A-03C145A31020}"/>
              </a:ext>
            </a:extLst>
          </p:cNvPr>
          <p:cNvSpPr>
            <a:spLocks noGrp="1"/>
          </p:cNvSpPr>
          <p:nvPr>
            <p:ph type="sldNum" sz="quarter" idx="4"/>
          </p:nvPr>
        </p:nvSpPr>
        <p:spPr/>
        <p:txBody>
          <a:bodyPr/>
          <a:lstStyle/>
          <a:p>
            <a:fld id="{8A7A6979-0714-4377-B894-6BE4C2D6E202}" type="slidenum">
              <a:rPr lang="en-US" smtClean="0"/>
              <a:pPr/>
              <a:t>25</a:t>
            </a:fld>
            <a:endParaRPr lang="en-US" dirty="0"/>
          </a:p>
        </p:txBody>
      </p:sp>
    </p:spTree>
    <p:extLst>
      <p:ext uri="{BB962C8B-B14F-4D97-AF65-F5344CB8AC3E}">
        <p14:creationId xmlns:p14="http://schemas.microsoft.com/office/powerpoint/2010/main" val="2536183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E5C733C-0F79-8C6A-CEA5-BDBDF1FFBF1F}"/>
              </a:ext>
            </a:extLst>
          </p:cNvPr>
          <p:cNvSpPr>
            <a:spLocks noGrp="1"/>
          </p:cNvSpPr>
          <p:nvPr>
            <p:ph type="ctrTitle"/>
          </p:nvPr>
        </p:nvSpPr>
        <p:spPr>
          <a:xfrm>
            <a:off x="1036895" y="1560552"/>
            <a:ext cx="5500897" cy="553998"/>
          </a:xfrm>
        </p:spPr>
        <p:txBody>
          <a:bodyPr/>
          <a:lstStyle/>
          <a:p>
            <a:r>
              <a:rPr lang="en-US" dirty="0"/>
              <a:t>Thank You</a:t>
            </a:r>
          </a:p>
        </p:txBody>
      </p:sp>
      <p:sp>
        <p:nvSpPr>
          <p:cNvPr id="12" name="Text Placeholder 4">
            <a:extLst>
              <a:ext uri="{FF2B5EF4-FFF2-40B4-BE49-F238E27FC236}">
                <a16:creationId xmlns:a16="http://schemas.microsoft.com/office/drawing/2014/main" id="{C50AE78E-D30D-AF4E-2D38-3F96D04290E7}"/>
              </a:ext>
            </a:extLst>
          </p:cNvPr>
          <p:cNvSpPr>
            <a:spLocks noGrp="1"/>
          </p:cNvSpPr>
          <p:nvPr>
            <p:ph type="body" sz="quarter" idx="13"/>
          </p:nvPr>
        </p:nvSpPr>
        <p:spPr>
          <a:xfrm>
            <a:off x="1072065" y="2724479"/>
            <a:ext cx="7022949" cy="253746"/>
          </a:xfrm>
        </p:spPr>
        <p:txBody>
          <a:bodyPr/>
          <a:lstStyle/>
          <a:p>
            <a:r>
              <a:rPr lang="en-US" dirty="0">
                <a:solidFill>
                  <a:schemeClr val="tx1"/>
                </a:solidFill>
              </a:rPr>
              <a:t>Team. Beer per Day</a:t>
            </a:r>
          </a:p>
        </p:txBody>
      </p:sp>
      <p:sp>
        <p:nvSpPr>
          <p:cNvPr id="7" name="Text Placeholder 5">
            <a:extLst>
              <a:ext uri="{FF2B5EF4-FFF2-40B4-BE49-F238E27FC236}">
                <a16:creationId xmlns:a16="http://schemas.microsoft.com/office/drawing/2014/main" id="{ABF68D4F-8EAF-4461-8E52-E3CD64A6B401}"/>
              </a:ext>
            </a:extLst>
          </p:cNvPr>
          <p:cNvSpPr txBox="1">
            <a:spLocks/>
          </p:cNvSpPr>
          <p:nvPr/>
        </p:nvSpPr>
        <p:spPr>
          <a:xfrm>
            <a:off x="1072065" y="3109443"/>
            <a:ext cx="7022948" cy="477821"/>
          </a:xfrm>
          <a:prstGeom prst="rect">
            <a:avLst/>
          </a:prstGeom>
        </p:spPr>
        <p:txBody>
          <a:bodyPr vert="horz" lIns="0" tIns="0" rIns="0" bIns="0" rtlCol="0">
            <a:normAutofit/>
          </a:bodyPr>
          <a:lstStyle>
            <a:lvl1pPr marL="3572" indent="0" algn="l" defTabSz="685800" rtl="0" eaLnBrk="1" latinLnBrk="0" hangingPunct="1">
              <a:lnSpc>
                <a:spcPct val="100000"/>
              </a:lnSpc>
              <a:spcBef>
                <a:spcPts val="750"/>
              </a:spcBef>
              <a:buClr>
                <a:schemeClr val="accent2"/>
              </a:buClr>
              <a:buFont typeface="Arial" panose="020B0604020202020204" pitchFamily="34" charset="0"/>
              <a:buNone/>
              <a:tabLst/>
              <a:defRPr sz="1050" b="1" i="0" kern="1200">
                <a:solidFill>
                  <a:schemeClr val="bg2"/>
                </a:solidFill>
                <a:latin typeface="Franklin Gothic Demi Cond"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a:lnSpc>
                <a:spcPct val="50000"/>
              </a:lnSpc>
            </a:pPr>
            <a:r>
              <a:rPr lang="en-US" altLang="ko-Kore-KR" sz="1400" dirty="0" err="1"/>
              <a:t>Shinhyoung</a:t>
            </a:r>
            <a:r>
              <a:rPr lang="en-US" altLang="ko-Kore-KR" sz="1400" dirty="0"/>
              <a:t> Jang, </a:t>
            </a:r>
            <a:r>
              <a:rPr lang="en-US" altLang="ko-Kore-KR" sz="1400" dirty="0" err="1"/>
              <a:t>Byeonghwi</a:t>
            </a:r>
            <a:r>
              <a:rPr lang="en-US" altLang="ko-Kore-KR" sz="1400" dirty="0"/>
              <a:t> Park, </a:t>
            </a:r>
            <a:r>
              <a:rPr lang="en-US" altLang="ko-Kore-KR" sz="1400" dirty="0" err="1"/>
              <a:t>Juheon</a:t>
            </a:r>
            <a:r>
              <a:rPr lang="en-US" altLang="ko-Kore-KR" sz="1400" dirty="0"/>
              <a:t> </a:t>
            </a:r>
            <a:r>
              <a:rPr lang="en-US" altLang="ko-Kore-KR" sz="1400" dirty="0" err="1"/>
              <a:t>Jeong</a:t>
            </a:r>
            <a:r>
              <a:rPr lang="en-US" altLang="ko-Kore-KR" sz="1400" dirty="0"/>
              <a:t> (</a:t>
            </a:r>
            <a:r>
              <a:rPr lang="en-US" altLang="ko-Kore-KR" sz="1400" dirty="0" err="1"/>
              <a:t>Chungnam</a:t>
            </a:r>
            <a:r>
              <a:rPr lang="en-US" altLang="ko-Kore-KR" sz="1400" dirty="0"/>
              <a:t> National University)</a:t>
            </a:r>
          </a:p>
          <a:p>
            <a:pPr>
              <a:lnSpc>
                <a:spcPct val="50000"/>
              </a:lnSpc>
            </a:pPr>
            <a:r>
              <a:rPr lang="en-US" altLang="ko-Kore-KR" sz="1400" dirty="0"/>
              <a:t>Jack </a:t>
            </a:r>
            <a:r>
              <a:rPr lang="en-US" altLang="ko-Kore-KR" sz="1400" dirty="0" err="1"/>
              <a:t>Mahedy</a:t>
            </a:r>
            <a:r>
              <a:rPr lang="en-US" altLang="ko-Kore-KR" sz="1400" dirty="0"/>
              <a:t>, </a:t>
            </a:r>
            <a:r>
              <a:rPr lang="en-US" altLang="ko-Kore-KR" sz="1400" dirty="0" err="1"/>
              <a:t>Nebey</a:t>
            </a:r>
            <a:r>
              <a:rPr lang="en-US" altLang="ko-Kore-KR" sz="1400" dirty="0"/>
              <a:t> </a:t>
            </a:r>
            <a:r>
              <a:rPr lang="en-US" altLang="ko-Kore-KR" sz="1400" dirty="0" err="1"/>
              <a:t>Gebreslassie</a:t>
            </a:r>
            <a:r>
              <a:rPr lang="en-US" altLang="ko-Kore-KR" sz="1400" dirty="0"/>
              <a:t> (Purdue University)</a:t>
            </a:r>
          </a:p>
        </p:txBody>
      </p:sp>
      <p:sp>
        <p:nvSpPr>
          <p:cNvPr id="2" name="슬라이드 번호 개체 틀 1">
            <a:extLst>
              <a:ext uri="{FF2B5EF4-FFF2-40B4-BE49-F238E27FC236}">
                <a16:creationId xmlns:a16="http://schemas.microsoft.com/office/drawing/2014/main" id="{80C3B8BC-D5AD-EBEC-14B5-3D0115B4BFBC}"/>
              </a:ext>
            </a:extLst>
          </p:cNvPr>
          <p:cNvSpPr>
            <a:spLocks noGrp="1"/>
          </p:cNvSpPr>
          <p:nvPr>
            <p:ph type="sldNum" sz="quarter" idx="12"/>
          </p:nvPr>
        </p:nvSpPr>
        <p:spPr/>
        <p:txBody>
          <a:bodyPr/>
          <a:lstStyle/>
          <a:p>
            <a:fld id="{8A7A6979-0714-4377-B894-6BE4C2D6E202}" type="slidenum">
              <a:rPr lang="en-US" smtClean="0"/>
              <a:pPr/>
              <a:t>26</a:t>
            </a:fld>
            <a:endParaRPr lang="en-US" dirty="0"/>
          </a:p>
        </p:txBody>
      </p:sp>
    </p:spTree>
    <p:extLst>
      <p:ext uri="{BB962C8B-B14F-4D97-AF65-F5344CB8AC3E}">
        <p14:creationId xmlns:p14="http://schemas.microsoft.com/office/powerpoint/2010/main" val="4182899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92E7-5EEC-254C-96C4-8F8DD8973711}"/>
              </a:ext>
            </a:extLst>
          </p:cNvPr>
          <p:cNvSpPr>
            <a:spLocks noGrp="1"/>
          </p:cNvSpPr>
          <p:nvPr>
            <p:ph type="ctrTitle"/>
          </p:nvPr>
        </p:nvSpPr>
        <p:spPr>
          <a:xfrm>
            <a:off x="1986203" y="1099926"/>
            <a:ext cx="5179098" cy="747897"/>
          </a:xfrm>
        </p:spPr>
        <p:txBody>
          <a:bodyPr/>
          <a:lstStyle/>
          <a:p>
            <a:r>
              <a:rPr lang="en-US" sz="5400" dirty="0"/>
              <a:t>INTRODUCTION</a:t>
            </a:r>
          </a:p>
        </p:txBody>
      </p:sp>
      <p:sp>
        <p:nvSpPr>
          <p:cNvPr id="3" name="Subtitle 2">
            <a:extLst>
              <a:ext uri="{FF2B5EF4-FFF2-40B4-BE49-F238E27FC236}">
                <a16:creationId xmlns:a16="http://schemas.microsoft.com/office/drawing/2014/main" id="{C5E4C3C0-A974-FB41-A9B9-DFFEACD2BF55}"/>
              </a:ext>
            </a:extLst>
          </p:cNvPr>
          <p:cNvSpPr>
            <a:spLocks noGrp="1"/>
          </p:cNvSpPr>
          <p:nvPr>
            <p:ph type="subTitle" idx="1"/>
          </p:nvPr>
        </p:nvSpPr>
        <p:spPr>
          <a:xfrm>
            <a:off x="1986203" y="2108272"/>
            <a:ext cx="5171597" cy="230832"/>
          </a:xfrm>
        </p:spPr>
        <p:txBody>
          <a:bodyPr/>
          <a:lstStyle/>
          <a:p>
            <a:r>
              <a:rPr lang="en-US" dirty="0"/>
              <a:t>TEAM, ACRONYM, and PROJECT GOAL</a:t>
            </a:r>
          </a:p>
        </p:txBody>
      </p:sp>
      <p:sp>
        <p:nvSpPr>
          <p:cNvPr id="4" name="슬라이드 번호 개체 틀 3">
            <a:extLst>
              <a:ext uri="{FF2B5EF4-FFF2-40B4-BE49-F238E27FC236}">
                <a16:creationId xmlns:a16="http://schemas.microsoft.com/office/drawing/2014/main" id="{4AB0A620-6503-24E4-1D13-CFAC8FDE56A0}"/>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645174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dirty="0"/>
              <a:t>Introduction</a:t>
            </a:r>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a:xfrm>
            <a:off x="683537" y="3080682"/>
            <a:ext cx="1440376" cy="894860"/>
          </a:xfrm>
        </p:spPr>
        <p:txBody>
          <a:bodyPr/>
          <a:lstStyle/>
          <a:p>
            <a:pPr algn="ctr"/>
            <a:r>
              <a:rPr lang="en-US" sz="1400" dirty="0" err="1"/>
              <a:t>Shinhyoung</a:t>
            </a:r>
            <a:r>
              <a:rPr lang="en-US" sz="1400" dirty="0"/>
              <a:t> Jang</a:t>
            </a:r>
            <a:endParaRPr lang="en-US" sz="1100" dirty="0"/>
          </a:p>
          <a:p>
            <a:pPr marL="0" marR="0" lvl="0" indent="0" algn="ctr" defTabSz="685800" rtl="0" eaLnBrk="1" fontAlgn="auto" latinLnBrk="0" hangingPunct="1">
              <a:lnSpc>
                <a:spcPct val="100000"/>
              </a:lnSpc>
              <a:spcBef>
                <a:spcPts val="750"/>
              </a:spcBef>
              <a:spcAft>
                <a:spcPts val="0"/>
              </a:spcAft>
              <a:buClr>
                <a:srgbClr val="FFFFFF"/>
              </a:buClr>
              <a:buSzTx/>
              <a:buFont typeface="Arial" panose="020B0604020202020204" pitchFamily="34" charset="0"/>
              <a:buNone/>
              <a:tabLst/>
              <a:defRPr/>
            </a:pPr>
            <a:r>
              <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rPr>
              <a:t>Computer Science &amp; Engr.</a:t>
            </a:r>
          </a:p>
          <a:p>
            <a:pPr marL="0" marR="0" lvl="0" indent="0" algn="ctr" defTabSz="685800" rtl="0" eaLnBrk="1" fontAlgn="auto" latinLnBrk="0" hangingPunct="1">
              <a:lnSpc>
                <a:spcPct val="30000"/>
              </a:lnSpc>
              <a:spcBef>
                <a:spcPts val="750"/>
              </a:spcBef>
              <a:spcAft>
                <a:spcPts val="0"/>
              </a:spcAft>
              <a:buClr>
                <a:srgbClr val="FFFFFF"/>
              </a:buClr>
              <a:buSzTx/>
              <a:buFont typeface="Arial" panose="020B0604020202020204" pitchFamily="34" charset="0"/>
              <a:buNone/>
              <a:tabLst/>
              <a:defRPr/>
            </a:pPr>
            <a:r>
              <a:rPr kumimoji="0" lang="en-US" altLang="ko-Kore-KR" sz="1050" b="0" i="0" u="none" strike="noStrike" kern="1200" cap="none" spc="0" normalizeH="0" baseline="0" noProof="0" dirty="0" err="1">
                <a:ln>
                  <a:noFill/>
                </a:ln>
                <a:solidFill>
                  <a:srgbClr val="555960"/>
                </a:solidFill>
                <a:effectLst/>
                <a:uLnTx/>
                <a:uFillTx/>
                <a:latin typeface="Franklin Gothic Demi Cond" panose="020B0603020102020204" pitchFamily="34" charset="0"/>
                <a:ea typeface="+mn-ea"/>
                <a:cs typeface="+mn-cs"/>
              </a:rPr>
              <a:t>Chungnam</a:t>
            </a:r>
            <a:r>
              <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rPr>
              <a:t> Nat’l Univ.</a:t>
            </a:r>
          </a:p>
          <a:p>
            <a:pPr algn="ctr"/>
            <a:r>
              <a:rPr lang="en-US" sz="1050" b="0" dirty="0"/>
              <a:t>Team Leader</a:t>
            </a:r>
          </a:p>
        </p:txBody>
      </p:sp>
      <p:pic>
        <p:nvPicPr>
          <p:cNvPr id="19" name="그림 18" descr="사람, 실내, 벽이(가) 표시된 사진&#10;&#10;자동 생성된 설명">
            <a:extLst>
              <a:ext uri="{FF2B5EF4-FFF2-40B4-BE49-F238E27FC236}">
                <a16:creationId xmlns:a16="http://schemas.microsoft.com/office/drawing/2014/main" id="{250BBA38-3718-EF69-47DB-B2997704D1A5}"/>
              </a:ext>
            </a:extLst>
          </p:cNvPr>
          <p:cNvPicPr>
            <a:picLocks noChangeAspect="1"/>
          </p:cNvPicPr>
          <p:nvPr/>
        </p:nvPicPr>
        <p:blipFill rotWithShape="1">
          <a:blip r:embed="rId2"/>
          <a:srcRect l="-570" t="22859" r="570" b="30980"/>
          <a:stretch/>
        </p:blipFill>
        <p:spPr>
          <a:xfrm>
            <a:off x="774978" y="1793922"/>
            <a:ext cx="1257494" cy="1256216"/>
          </a:xfrm>
          <a:prstGeom prst="rect">
            <a:avLst/>
          </a:prstGeom>
        </p:spPr>
      </p:pic>
      <p:pic>
        <p:nvPicPr>
          <p:cNvPr id="23" name="그림 22" descr="텍스트, 사람, 실외이(가) 표시된 사진&#10;&#10;자동 생성된 설명">
            <a:extLst>
              <a:ext uri="{FF2B5EF4-FFF2-40B4-BE49-F238E27FC236}">
                <a16:creationId xmlns:a16="http://schemas.microsoft.com/office/drawing/2014/main" id="{40EDD570-4252-0FDF-A4AA-9F59596B25F9}"/>
              </a:ext>
            </a:extLst>
          </p:cNvPr>
          <p:cNvPicPr>
            <a:picLocks noChangeAspect="1"/>
          </p:cNvPicPr>
          <p:nvPr/>
        </p:nvPicPr>
        <p:blipFill rotWithShape="1">
          <a:blip r:embed="rId3"/>
          <a:srcRect t="7251" r="50000" b="26156"/>
          <a:stretch/>
        </p:blipFill>
        <p:spPr>
          <a:xfrm rot="5400000">
            <a:off x="2289017" y="1798974"/>
            <a:ext cx="1251860" cy="1250468"/>
          </a:xfrm>
          <a:prstGeom prst="rect">
            <a:avLst/>
          </a:prstGeom>
        </p:spPr>
      </p:pic>
      <p:sp>
        <p:nvSpPr>
          <p:cNvPr id="24" name="Subtitle 2">
            <a:extLst>
              <a:ext uri="{FF2B5EF4-FFF2-40B4-BE49-F238E27FC236}">
                <a16:creationId xmlns:a16="http://schemas.microsoft.com/office/drawing/2014/main" id="{35C21CC3-90A1-82E8-AD37-AE13AEAEC103}"/>
              </a:ext>
            </a:extLst>
          </p:cNvPr>
          <p:cNvSpPr txBox="1">
            <a:spLocks/>
          </p:cNvSpPr>
          <p:nvPr/>
        </p:nvSpPr>
        <p:spPr>
          <a:xfrm>
            <a:off x="2191395" y="3084837"/>
            <a:ext cx="1447106" cy="894860"/>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r>
              <a:rPr lang="en-US" sz="1400" dirty="0" err="1"/>
              <a:t>Byeonghwi</a:t>
            </a:r>
            <a:r>
              <a:rPr lang="en-US" sz="1400" dirty="0"/>
              <a:t> Park</a:t>
            </a:r>
          </a:p>
          <a:p>
            <a:pPr algn="ctr">
              <a:buClr>
                <a:srgbClr val="FFFFFF"/>
              </a:buClr>
              <a:defRPr/>
            </a:pPr>
            <a:r>
              <a:rPr lang="en-US" altLang="ko-Kore-KR" sz="1050" b="0" dirty="0">
                <a:solidFill>
                  <a:srgbClr val="555960"/>
                </a:solidFill>
              </a:rPr>
              <a:t>Computer Science &amp; Engr.</a:t>
            </a:r>
            <a:endPar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endParaRPr>
          </a:p>
          <a:p>
            <a:pPr marL="0" marR="0" lvl="0" indent="0" algn="ctr" defTabSz="685800" rtl="0" eaLnBrk="1" fontAlgn="auto" latinLnBrk="0" hangingPunct="1">
              <a:lnSpc>
                <a:spcPct val="30000"/>
              </a:lnSpc>
              <a:spcBef>
                <a:spcPts val="750"/>
              </a:spcBef>
              <a:spcAft>
                <a:spcPts val="0"/>
              </a:spcAft>
              <a:buClr>
                <a:srgbClr val="FFFFFF"/>
              </a:buClr>
              <a:buSzTx/>
              <a:buFont typeface="Arial" panose="020B0604020202020204" pitchFamily="34" charset="0"/>
              <a:buNone/>
              <a:tabLst/>
              <a:defRPr/>
            </a:pPr>
            <a:r>
              <a:rPr kumimoji="0" lang="en-US" altLang="ko-Kore-KR" sz="1050" b="0" i="0" u="none" strike="noStrike" kern="1200" cap="none" spc="0" normalizeH="0" baseline="0" noProof="0" dirty="0" err="1">
                <a:ln>
                  <a:noFill/>
                </a:ln>
                <a:solidFill>
                  <a:srgbClr val="555960"/>
                </a:solidFill>
                <a:effectLst/>
                <a:uLnTx/>
                <a:uFillTx/>
                <a:latin typeface="Franklin Gothic Demi Cond" panose="020B0603020102020204" pitchFamily="34" charset="0"/>
                <a:ea typeface="+mn-ea"/>
                <a:cs typeface="+mn-cs"/>
              </a:rPr>
              <a:t>Chungnam</a:t>
            </a:r>
            <a:r>
              <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rPr>
              <a:t> </a:t>
            </a:r>
            <a:r>
              <a:rPr kumimoji="0" lang="en-US" altLang="ko-Kore-KR" sz="1050" b="0" i="0" u="none" strike="noStrike" kern="1200" cap="none" spc="0" normalizeH="0" baseline="0" noProof="0" dirty="0" err="1">
                <a:ln>
                  <a:noFill/>
                </a:ln>
                <a:solidFill>
                  <a:srgbClr val="555960"/>
                </a:solidFill>
                <a:effectLst/>
                <a:uLnTx/>
                <a:uFillTx/>
                <a:latin typeface="Franklin Gothic Demi Cond" panose="020B0603020102020204" pitchFamily="34" charset="0"/>
                <a:ea typeface="+mn-ea"/>
                <a:cs typeface="+mn-cs"/>
              </a:rPr>
              <a:t>Nat’l</a:t>
            </a:r>
            <a:r>
              <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rPr>
              <a:t> Univ.</a:t>
            </a:r>
          </a:p>
          <a:p>
            <a:pPr marL="0" marR="0" lvl="0" indent="0" algn="ctr" defTabSz="685800" rtl="0" eaLnBrk="1" fontAlgn="auto" latinLnBrk="0" hangingPunct="1">
              <a:lnSpc>
                <a:spcPct val="100000"/>
              </a:lnSpc>
              <a:spcBef>
                <a:spcPts val="750"/>
              </a:spcBef>
              <a:spcAft>
                <a:spcPts val="0"/>
              </a:spcAft>
              <a:buClr>
                <a:srgbClr val="FFFFFF"/>
              </a:buClr>
              <a:buSzTx/>
              <a:buFont typeface="Arial" panose="020B0604020202020204" pitchFamily="34" charset="0"/>
              <a:buNone/>
              <a:tabLst/>
              <a:defRPr/>
            </a:pPr>
            <a:r>
              <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rPr>
              <a:t>Research &amp; Developer</a:t>
            </a:r>
          </a:p>
        </p:txBody>
      </p:sp>
      <p:sp>
        <p:nvSpPr>
          <p:cNvPr id="25" name="Subtitle 2">
            <a:extLst>
              <a:ext uri="{FF2B5EF4-FFF2-40B4-BE49-F238E27FC236}">
                <a16:creationId xmlns:a16="http://schemas.microsoft.com/office/drawing/2014/main" id="{3C022717-0C9D-97C3-74F9-627CA5F127ED}"/>
              </a:ext>
            </a:extLst>
          </p:cNvPr>
          <p:cNvSpPr txBox="1">
            <a:spLocks/>
          </p:cNvSpPr>
          <p:nvPr/>
        </p:nvSpPr>
        <p:spPr>
          <a:xfrm>
            <a:off x="3797422" y="3080682"/>
            <a:ext cx="1436576" cy="894860"/>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r>
              <a:rPr lang="en-US" sz="1400" dirty="0" err="1"/>
              <a:t>Juheon</a:t>
            </a:r>
            <a:r>
              <a:rPr lang="en-US" sz="1400" dirty="0"/>
              <a:t> </a:t>
            </a:r>
            <a:r>
              <a:rPr lang="en-US" sz="1400" dirty="0" err="1"/>
              <a:t>Jeong</a:t>
            </a:r>
            <a:endParaRPr lang="en-US" sz="1400" dirty="0"/>
          </a:p>
          <a:p>
            <a:pPr algn="ctr">
              <a:buClr>
                <a:srgbClr val="FFFFFF"/>
              </a:buClr>
              <a:defRPr/>
            </a:pPr>
            <a:r>
              <a:rPr lang="en-US" altLang="ko-Kore-KR" sz="1050" b="0" dirty="0">
                <a:solidFill>
                  <a:srgbClr val="555960"/>
                </a:solidFill>
              </a:rPr>
              <a:t>Computer Science &amp; Engr.</a:t>
            </a:r>
            <a:endPar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endParaRPr>
          </a:p>
          <a:p>
            <a:pPr marL="0" marR="0" lvl="0" indent="0" algn="ctr" defTabSz="685800" rtl="0" eaLnBrk="1" fontAlgn="auto" latinLnBrk="0" hangingPunct="1">
              <a:lnSpc>
                <a:spcPct val="30000"/>
              </a:lnSpc>
              <a:spcBef>
                <a:spcPts val="750"/>
              </a:spcBef>
              <a:spcAft>
                <a:spcPts val="0"/>
              </a:spcAft>
              <a:buClr>
                <a:srgbClr val="FFFFFF"/>
              </a:buClr>
              <a:buSzTx/>
              <a:buFont typeface="Arial" panose="020B0604020202020204" pitchFamily="34" charset="0"/>
              <a:buNone/>
              <a:tabLst/>
              <a:defRPr/>
            </a:pPr>
            <a:r>
              <a:rPr kumimoji="0" lang="en-US" altLang="ko-Kore-KR" sz="1050" b="0" i="0" u="none" strike="noStrike" kern="1200" cap="none" spc="0" normalizeH="0" baseline="0" noProof="0" dirty="0" err="1">
                <a:ln>
                  <a:noFill/>
                </a:ln>
                <a:solidFill>
                  <a:srgbClr val="555960"/>
                </a:solidFill>
                <a:effectLst/>
                <a:uLnTx/>
                <a:uFillTx/>
                <a:latin typeface="Franklin Gothic Demi Cond" panose="020B0603020102020204" pitchFamily="34" charset="0"/>
                <a:ea typeface="+mn-ea"/>
                <a:cs typeface="+mn-cs"/>
              </a:rPr>
              <a:t>Chungnam</a:t>
            </a:r>
            <a:r>
              <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rPr>
              <a:t> </a:t>
            </a:r>
            <a:r>
              <a:rPr kumimoji="0" lang="en-US" altLang="ko-Kore-KR" sz="1050" b="0" i="0" u="none" strike="noStrike" kern="1200" cap="none" spc="0" normalizeH="0" baseline="0" noProof="0" dirty="0" err="1">
                <a:ln>
                  <a:noFill/>
                </a:ln>
                <a:solidFill>
                  <a:srgbClr val="555960"/>
                </a:solidFill>
                <a:effectLst/>
                <a:uLnTx/>
                <a:uFillTx/>
                <a:latin typeface="Franklin Gothic Demi Cond" panose="020B0603020102020204" pitchFamily="34" charset="0"/>
                <a:ea typeface="+mn-ea"/>
                <a:cs typeface="+mn-cs"/>
              </a:rPr>
              <a:t>Nat’l</a:t>
            </a:r>
            <a:r>
              <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rPr>
              <a:t> Univ.</a:t>
            </a:r>
          </a:p>
          <a:p>
            <a:pPr marL="0" marR="0" lvl="0" indent="0" algn="ctr" defTabSz="685800" rtl="0" eaLnBrk="1" fontAlgn="auto" latinLnBrk="0" hangingPunct="1">
              <a:lnSpc>
                <a:spcPct val="100000"/>
              </a:lnSpc>
              <a:spcBef>
                <a:spcPts val="750"/>
              </a:spcBef>
              <a:spcAft>
                <a:spcPts val="0"/>
              </a:spcAft>
              <a:buClr>
                <a:srgbClr val="FFFFFF"/>
              </a:buClr>
              <a:buSzTx/>
              <a:buFont typeface="Arial" panose="020B0604020202020204" pitchFamily="34" charset="0"/>
              <a:buNone/>
              <a:tabLst/>
              <a:defRPr/>
            </a:pPr>
            <a:r>
              <a:rPr lang="en-US" altLang="ko-Kore-KR" sz="1050" b="0" dirty="0">
                <a:solidFill>
                  <a:srgbClr val="555960"/>
                </a:solidFill>
              </a:rPr>
              <a:t>Research &amp; Verifier</a:t>
            </a:r>
            <a:endPar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endParaRPr>
          </a:p>
        </p:txBody>
      </p:sp>
      <p:pic>
        <p:nvPicPr>
          <p:cNvPr id="27" name="그림 26" descr="텍스트, 사람, 천장, 실내이(가) 표시된 사진&#10;&#10;자동 생성된 설명">
            <a:extLst>
              <a:ext uri="{FF2B5EF4-FFF2-40B4-BE49-F238E27FC236}">
                <a16:creationId xmlns:a16="http://schemas.microsoft.com/office/drawing/2014/main" id="{B2BAAB0B-5EEE-FB3D-89B9-7249B3E2E5CA}"/>
              </a:ext>
            </a:extLst>
          </p:cNvPr>
          <p:cNvPicPr>
            <a:picLocks noChangeAspect="1"/>
          </p:cNvPicPr>
          <p:nvPr/>
        </p:nvPicPr>
        <p:blipFill rotWithShape="1">
          <a:blip r:embed="rId4"/>
          <a:srcRect l="41865" t="27776" r="29912" b="34584"/>
          <a:stretch/>
        </p:blipFill>
        <p:spPr>
          <a:xfrm>
            <a:off x="3886563" y="1793922"/>
            <a:ext cx="1256216" cy="1256216"/>
          </a:xfrm>
          <a:prstGeom prst="rect">
            <a:avLst/>
          </a:prstGeom>
        </p:spPr>
      </p:pic>
      <p:sp>
        <p:nvSpPr>
          <p:cNvPr id="32" name="Subtitle 2">
            <a:extLst>
              <a:ext uri="{FF2B5EF4-FFF2-40B4-BE49-F238E27FC236}">
                <a16:creationId xmlns:a16="http://schemas.microsoft.com/office/drawing/2014/main" id="{597E7F92-058D-88C6-9ACB-995AAB6B2E1E}"/>
              </a:ext>
            </a:extLst>
          </p:cNvPr>
          <p:cNvSpPr txBox="1">
            <a:spLocks/>
          </p:cNvSpPr>
          <p:nvPr/>
        </p:nvSpPr>
        <p:spPr>
          <a:xfrm>
            <a:off x="683537" y="1008875"/>
            <a:ext cx="7790797" cy="2539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r>
              <a:rPr lang="en-US"/>
              <a:t>Team Introduction</a:t>
            </a:r>
            <a:endParaRPr lang="en-US" dirty="0"/>
          </a:p>
        </p:txBody>
      </p:sp>
      <p:sp>
        <p:nvSpPr>
          <p:cNvPr id="10" name="Subtitle 2">
            <a:extLst>
              <a:ext uri="{FF2B5EF4-FFF2-40B4-BE49-F238E27FC236}">
                <a16:creationId xmlns:a16="http://schemas.microsoft.com/office/drawing/2014/main" id="{C28CF667-9F92-4AE7-B150-A6D426A2309E}"/>
              </a:ext>
            </a:extLst>
          </p:cNvPr>
          <p:cNvSpPr txBox="1">
            <a:spLocks/>
          </p:cNvSpPr>
          <p:nvPr/>
        </p:nvSpPr>
        <p:spPr>
          <a:xfrm>
            <a:off x="5314907" y="3080682"/>
            <a:ext cx="1592600" cy="894860"/>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r>
              <a:rPr lang="en-US" sz="1400" dirty="0"/>
              <a:t>Jack </a:t>
            </a:r>
            <a:r>
              <a:rPr lang="en-US" sz="1400" dirty="0" err="1"/>
              <a:t>Mahedy</a:t>
            </a:r>
            <a:endParaRPr lang="en-US" sz="1400" dirty="0"/>
          </a:p>
          <a:p>
            <a:pPr algn="ctr">
              <a:buClr>
                <a:srgbClr val="FFFFFF"/>
              </a:buClr>
              <a:defRPr/>
            </a:pPr>
            <a:r>
              <a:rPr lang="en-US" altLang="ko-Kore-KR" sz="1050" b="0" dirty="0">
                <a:solidFill>
                  <a:srgbClr val="555960"/>
                </a:solidFill>
              </a:rPr>
              <a:t>Computer &amp; Information Tech.</a:t>
            </a:r>
            <a:endPar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endParaRPr>
          </a:p>
          <a:p>
            <a:pPr marL="0" marR="0" lvl="0" indent="0" algn="ctr" defTabSz="685800" rtl="0" eaLnBrk="1" fontAlgn="auto" latinLnBrk="0" hangingPunct="1">
              <a:lnSpc>
                <a:spcPct val="30000"/>
              </a:lnSpc>
              <a:spcBef>
                <a:spcPts val="750"/>
              </a:spcBef>
              <a:spcAft>
                <a:spcPts val="0"/>
              </a:spcAft>
              <a:buClr>
                <a:srgbClr val="FFFFFF"/>
              </a:buClr>
              <a:buSzTx/>
              <a:buFont typeface="Arial" panose="020B0604020202020204" pitchFamily="34" charset="0"/>
              <a:buNone/>
              <a:tabLst/>
              <a:defRPr/>
            </a:pPr>
            <a:r>
              <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rPr>
              <a:t>Purdue Univ.</a:t>
            </a:r>
          </a:p>
          <a:p>
            <a:pPr marL="0" marR="0" lvl="0" indent="0" algn="ctr" defTabSz="685800" rtl="0" eaLnBrk="1" fontAlgn="auto" latinLnBrk="0" hangingPunct="1">
              <a:lnSpc>
                <a:spcPct val="100000"/>
              </a:lnSpc>
              <a:spcBef>
                <a:spcPts val="750"/>
              </a:spcBef>
              <a:spcAft>
                <a:spcPts val="0"/>
              </a:spcAft>
              <a:buClr>
                <a:srgbClr val="FFFFFF"/>
              </a:buClr>
              <a:buSzTx/>
              <a:buFont typeface="Arial" panose="020B0604020202020204" pitchFamily="34" charset="0"/>
              <a:buNone/>
              <a:tabLst/>
              <a:defRPr/>
            </a:pPr>
            <a:r>
              <a:rPr lang="en-US" altLang="ko-Kore-KR" sz="1050" b="0" dirty="0">
                <a:solidFill>
                  <a:srgbClr val="555960"/>
                </a:solidFill>
              </a:rPr>
              <a:t>Research &amp; Developer</a:t>
            </a:r>
            <a:endPar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endParaRPr>
          </a:p>
        </p:txBody>
      </p:sp>
      <p:pic>
        <p:nvPicPr>
          <p:cNvPr id="11" name="그림 10">
            <a:extLst>
              <a:ext uri="{FF2B5EF4-FFF2-40B4-BE49-F238E27FC236}">
                <a16:creationId xmlns:a16="http://schemas.microsoft.com/office/drawing/2014/main" id="{C0D2CADA-809A-4535-A9B9-19E57E855C5B}"/>
              </a:ext>
            </a:extLst>
          </p:cNvPr>
          <p:cNvPicPr>
            <a:picLocks noChangeAspect="1"/>
          </p:cNvPicPr>
          <p:nvPr/>
        </p:nvPicPr>
        <p:blipFill>
          <a:blip r:embed="rId5"/>
          <a:stretch>
            <a:fillRect/>
          </a:stretch>
        </p:blipFill>
        <p:spPr>
          <a:xfrm>
            <a:off x="5482060" y="1793922"/>
            <a:ext cx="1256216" cy="1256216"/>
          </a:xfrm>
          <a:prstGeom prst="rect">
            <a:avLst/>
          </a:prstGeom>
        </p:spPr>
      </p:pic>
      <p:sp>
        <p:nvSpPr>
          <p:cNvPr id="12" name="Subtitle 2">
            <a:extLst>
              <a:ext uri="{FF2B5EF4-FFF2-40B4-BE49-F238E27FC236}">
                <a16:creationId xmlns:a16="http://schemas.microsoft.com/office/drawing/2014/main" id="{AE09D715-636E-41B8-9016-69AB7C643D7E}"/>
              </a:ext>
            </a:extLst>
          </p:cNvPr>
          <p:cNvSpPr txBox="1">
            <a:spLocks/>
          </p:cNvSpPr>
          <p:nvPr/>
        </p:nvSpPr>
        <p:spPr>
          <a:xfrm>
            <a:off x="6916831" y="3080682"/>
            <a:ext cx="1579746" cy="894860"/>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r>
              <a:rPr lang="en-US" sz="1400" dirty="0" err="1"/>
              <a:t>Nebey</a:t>
            </a:r>
            <a:r>
              <a:rPr lang="en-US" sz="1400" dirty="0"/>
              <a:t> </a:t>
            </a:r>
            <a:r>
              <a:rPr lang="en-US" sz="1400" dirty="0" err="1"/>
              <a:t>Gebreslaassie</a:t>
            </a:r>
            <a:endParaRPr lang="en-US" sz="1400" dirty="0"/>
          </a:p>
          <a:p>
            <a:pPr algn="ctr">
              <a:buClr>
                <a:srgbClr val="FFFFFF"/>
              </a:buClr>
              <a:defRPr/>
            </a:pPr>
            <a:r>
              <a:rPr lang="en-US" altLang="ko-Kore-KR" sz="1050" b="0" dirty="0">
                <a:solidFill>
                  <a:srgbClr val="555960"/>
                </a:solidFill>
              </a:rPr>
              <a:t>Computer &amp; Information Tech.</a:t>
            </a:r>
            <a:endPar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endParaRPr>
          </a:p>
          <a:p>
            <a:pPr marL="0" marR="0" lvl="0" indent="0" algn="ctr" defTabSz="685800" rtl="0" eaLnBrk="1" fontAlgn="auto" latinLnBrk="0" hangingPunct="1">
              <a:lnSpc>
                <a:spcPct val="30000"/>
              </a:lnSpc>
              <a:spcBef>
                <a:spcPts val="750"/>
              </a:spcBef>
              <a:spcAft>
                <a:spcPts val="0"/>
              </a:spcAft>
              <a:buClr>
                <a:srgbClr val="FFFFFF"/>
              </a:buClr>
              <a:buSzTx/>
              <a:buFont typeface="Arial" panose="020B0604020202020204" pitchFamily="34" charset="0"/>
              <a:buNone/>
              <a:tabLst/>
              <a:defRPr/>
            </a:pPr>
            <a:r>
              <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rPr>
              <a:t>Purdue Univ.</a:t>
            </a:r>
          </a:p>
          <a:p>
            <a:pPr marL="0" marR="0" lvl="0" indent="0" algn="ctr" defTabSz="685800" rtl="0" eaLnBrk="1" fontAlgn="auto" latinLnBrk="0" hangingPunct="1">
              <a:lnSpc>
                <a:spcPct val="100000"/>
              </a:lnSpc>
              <a:spcBef>
                <a:spcPts val="750"/>
              </a:spcBef>
              <a:spcAft>
                <a:spcPts val="0"/>
              </a:spcAft>
              <a:buClr>
                <a:srgbClr val="FFFFFF"/>
              </a:buClr>
              <a:buSzTx/>
              <a:buFont typeface="Arial" panose="020B0604020202020204" pitchFamily="34" charset="0"/>
              <a:buNone/>
              <a:tabLst/>
              <a:defRPr/>
            </a:pPr>
            <a:r>
              <a:rPr lang="en-US" altLang="ko-Kore-KR" sz="1050" b="0" dirty="0">
                <a:solidFill>
                  <a:srgbClr val="555960"/>
                </a:solidFill>
              </a:rPr>
              <a:t>Research &amp; Verifier</a:t>
            </a:r>
            <a:endPar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endParaRPr>
          </a:p>
        </p:txBody>
      </p:sp>
      <p:pic>
        <p:nvPicPr>
          <p:cNvPr id="13" name="그림 12">
            <a:extLst>
              <a:ext uri="{FF2B5EF4-FFF2-40B4-BE49-F238E27FC236}">
                <a16:creationId xmlns:a16="http://schemas.microsoft.com/office/drawing/2014/main" id="{C4D89006-A32D-4CBD-9571-1803DE2EC40B}"/>
              </a:ext>
            </a:extLst>
          </p:cNvPr>
          <p:cNvPicPr>
            <a:picLocks noChangeAspect="1"/>
          </p:cNvPicPr>
          <p:nvPr/>
        </p:nvPicPr>
        <p:blipFill>
          <a:blip r:embed="rId6"/>
          <a:stretch>
            <a:fillRect/>
          </a:stretch>
        </p:blipFill>
        <p:spPr>
          <a:xfrm>
            <a:off x="7077557" y="1815581"/>
            <a:ext cx="1256216" cy="1212898"/>
          </a:xfrm>
          <a:prstGeom prst="rect">
            <a:avLst/>
          </a:prstGeom>
        </p:spPr>
      </p:pic>
      <p:sp>
        <p:nvSpPr>
          <p:cNvPr id="4" name="슬라이드 번호 개체 틀 3">
            <a:extLst>
              <a:ext uri="{FF2B5EF4-FFF2-40B4-BE49-F238E27FC236}">
                <a16:creationId xmlns:a16="http://schemas.microsoft.com/office/drawing/2014/main" id="{6391ADA2-855C-571D-747E-54390EEEFFB1}"/>
              </a:ext>
            </a:extLst>
          </p:cNvPr>
          <p:cNvSpPr>
            <a:spLocks noGrp="1"/>
          </p:cNvSpPr>
          <p:nvPr>
            <p:ph type="sldNum" sz="quarter" idx="4"/>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873366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dirty="0"/>
              <a:t>Introduction</a:t>
            </a:r>
          </a:p>
        </p:txBody>
      </p:sp>
      <p:sp>
        <p:nvSpPr>
          <p:cNvPr id="32" name="Subtitle 2">
            <a:extLst>
              <a:ext uri="{FF2B5EF4-FFF2-40B4-BE49-F238E27FC236}">
                <a16:creationId xmlns:a16="http://schemas.microsoft.com/office/drawing/2014/main" id="{597E7F92-058D-88C6-9ACB-995AAB6B2E1E}"/>
              </a:ext>
            </a:extLst>
          </p:cNvPr>
          <p:cNvSpPr txBox="1">
            <a:spLocks/>
          </p:cNvSpPr>
          <p:nvPr/>
        </p:nvSpPr>
        <p:spPr>
          <a:xfrm>
            <a:off x="683537" y="1008875"/>
            <a:ext cx="7790797" cy="2539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r>
              <a:rPr lang="en-US" dirty="0"/>
              <a:t>Acronym</a:t>
            </a:r>
          </a:p>
        </p:txBody>
      </p:sp>
      <p:sp>
        <p:nvSpPr>
          <p:cNvPr id="6" name="Text Placeholder 3">
            <a:extLst>
              <a:ext uri="{FF2B5EF4-FFF2-40B4-BE49-F238E27FC236}">
                <a16:creationId xmlns:a16="http://schemas.microsoft.com/office/drawing/2014/main" id="{0E6C7205-7FEB-8AFF-9908-4D83C86A21F1}"/>
              </a:ext>
            </a:extLst>
          </p:cNvPr>
          <p:cNvSpPr>
            <a:spLocks noGrp="1"/>
          </p:cNvSpPr>
          <p:nvPr>
            <p:ph type="body" sz="quarter" idx="14"/>
          </p:nvPr>
        </p:nvSpPr>
        <p:spPr>
          <a:xfrm>
            <a:off x="905346" y="1471906"/>
            <a:ext cx="7568987" cy="2914357"/>
          </a:xfrm>
        </p:spPr>
        <p:txBody>
          <a:bodyPr>
            <a:normAutofit/>
          </a:bodyPr>
          <a:lstStyle/>
          <a:p>
            <a:pPr>
              <a:lnSpc>
                <a:spcPct val="160000"/>
              </a:lnSpc>
            </a:pPr>
            <a:r>
              <a:rPr lang="en" altLang="ko-Kore-KR" sz="1600" b="1" dirty="0"/>
              <a:t>UAV</a:t>
            </a:r>
            <a:r>
              <a:rPr lang="en" altLang="ko-Kore-KR" sz="1600" dirty="0"/>
              <a:t> : </a:t>
            </a:r>
            <a:r>
              <a:rPr lang="en" altLang="ko-Kore-KR" sz="1600" b="1" dirty="0"/>
              <a:t>U</a:t>
            </a:r>
            <a:r>
              <a:rPr lang="en" altLang="ko-Kore-KR" sz="1600" dirty="0"/>
              <a:t>nmanned </a:t>
            </a:r>
            <a:r>
              <a:rPr lang="en" altLang="ko-Kore-KR" sz="1600" b="1" dirty="0"/>
              <a:t>A</a:t>
            </a:r>
            <a:r>
              <a:rPr lang="en" altLang="ko-Kore-KR" sz="1600" dirty="0"/>
              <a:t>erial </a:t>
            </a:r>
            <a:r>
              <a:rPr lang="en" altLang="ko-Kore-KR" sz="1600" b="1" dirty="0"/>
              <a:t>V</a:t>
            </a:r>
            <a:r>
              <a:rPr lang="en" altLang="ko-Kore-KR" sz="1600" dirty="0"/>
              <a:t>ehicles </a:t>
            </a:r>
          </a:p>
          <a:p>
            <a:pPr>
              <a:lnSpc>
                <a:spcPct val="160000"/>
              </a:lnSpc>
            </a:pPr>
            <a:r>
              <a:rPr lang="en" sz="1600" b="1" dirty="0"/>
              <a:t>TSPI</a:t>
            </a:r>
            <a:r>
              <a:rPr lang="en" sz="1600" dirty="0"/>
              <a:t> : </a:t>
            </a:r>
            <a:r>
              <a:rPr lang="en" sz="1600" b="1" dirty="0"/>
              <a:t>T</a:t>
            </a:r>
            <a:r>
              <a:rPr lang="en" sz="1600" dirty="0"/>
              <a:t>ime </a:t>
            </a:r>
            <a:r>
              <a:rPr lang="en" sz="1600" b="1" dirty="0"/>
              <a:t>S</a:t>
            </a:r>
            <a:r>
              <a:rPr lang="en" sz="1600" dirty="0"/>
              <a:t>pace </a:t>
            </a:r>
            <a:r>
              <a:rPr lang="en" sz="1600" b="1" dirty="0"/>
              <a:t>P</a:t>
            </a:r>
            <a:r>
              <a:rPr lang="en" sz="1600" dirty="0"/>
              <a:t>osition </a:t>
            </a:r>
            <a:r>
              <a:rPr lang="en" sz="1600" b="1" dirty="0"/>
              <a:t>I</a:t>
            </a:r>
            <a:r>
              <a:rPr lang="en" sz="1600" dirty="0"/>
              <a:t>nformation</a:t>
            </a:r>
          </a:p>
          <a:p>
            <a:pPr>
              <a:lnSpc>
                <a:spcPct val="160000"/>
              </a:lnSpc>
            </a:pPr>
            <a:r>
              <a:rPr lang="en-US" altLang="ko-Kore-KR" sz="1600" b="1" dirty="0"/>
              <a:t>Coordinate</a:t>
            </a:r>
            <a:r>
              <a:rPr lang="en-US" altLang="ko-Kore-KR" sz="1600" dirty="0"/>
              <a:t> : set of Latitude, Longitude, and Altitude</a:t>
            </a:r>
            <a:endParaRPr lang="en" altLang="ko-Kore-KR" sz="1600" dirty="0"/>
          </a:p>
          <a:p>
            <a:pPr>
              <a:lnSpc>
                <a:spcPct val="160000"/>
              </a:lnSpc>
            </a:pPr>
            <a:r>
              <a:rPr lang="en" altLang="ko-Kore-KR" sz="1600" b="1" dirty="0"/>
              <a:t>Trajectory</a:t>
            </a:r>
            <a:r>
              <a:rPr lang="en" altLang="ko-Kore-KR" sz="1600" dirty="0"/>
              <a:t> : drone’s flying path</a:t>
            </a:r>
          </a:p>
          <a:p>
            <a:pPr>
              <a:lnSpc>
                <a:spcPct val="160000"/>
              </a:lnSpc>
            </a:pPr>
            <a:r>
              <a:rPr lang="en-US" sz="1600" b="1" dirty="0"/>
              <a:t>SDK</a:t>
            </a:r>
            <a:r>
              <a:rPr lang="en-US" sz="1600" dirty="0"/>
              <a:t> : </a:t>
            </a:r>
            <a:r>
              <a:rPr lang="en-US" sz="1600" b="1" dirty="0"/>
              <a:t>S</a:t>
            </a:r>
            <a:r>
              <a:rPr lang="en-US" sz="1600" dirty="0"/>
              <a:t>oftware </a:t>
            </a:r>
            <a:r>
              <a:rPr lang="en-US" sz="1600" b="1" dirty="0"/>
              <a:t>D</a:t>
            </a:r>
            <a:r>
              <a:rPr lang="en-US" sz="1600" dirty="0"/>
              <a:t>evelopment </a:t>
            </a:r>
            <a:r>
              <a:rPr lang="en-US" sz="1600" b="1" dirty="0"/>
              <a:t>K</a:t>
            </a:r>
            <a:r>
              <a:rPr lang="en-US" sz="1600" dirty="0"/>
              <a:t>it</a:t>
            </a:r>
          </a:p>
          <a:p>
            <a:pPr>
              <a:lnSpc>
                <a:spcPct val="160000"/>
              </a:lnSpc>
            </a:pPr>
            <a:r>
              <a:rPr lang="en-US" sz="1600" b="1" dirty="0"/>
              <a:t>LSTM</a:t>
            </a:r>
            <a:r>
              <a:rPr lang="en-US" sz="1600" dirty="0"/>
              <a:t> : </a:t>
            </a:r>
            <a:r>
              <a:rPr lang="en-US" sz="1600" b="1" dirty="0"/>
              <a:t>L</a:t>
            </a:r>
            <a:r>
              <a:rPr lang="en-US" sz="1600" dirty="0"/>
              <a:t>ong </a:t>
            </a:r>
            <a:r>
              <a:rPr lang="en-US" sz="1600" b="1" dirty="0"/>
              <a:t>S</a:t>
            </a:r>
            <a:r>
              <a:rPr lang="en-US" sz="1600" dirty="0"/>
              <a:t>hort-</a:t>
            </a:r>
            <a:r>
              <a:rPr lang="en-US" sz="1600" b="1" dirty="0"/>
              <a:t>T</a:t>
            </a:r>
            <a:r>
              <a:rPr lang="en-US" sz="1600" dirty="0"/>
              <a:t>erm </a:t>
            </a:r>
            <a:r>
              <a:rPr lang="en-US" sz="1600" b="1" dirty="0"/>
              <a:t>M</a:t>
            </a:r>
            <a:r>
              <a:rPr lang="en-US" sz="1600" dirty="0"/>
              <a:t>emory</a:t>
            </a:r>
          </a:p>
        </p:txBody>
      </p:sp>
      <p:sp>
        <p:nvSpPr>
          <p:cNvPr id="3" name="슬라이드 번호 개체 틀 2">
            <a:extLst>
              <a:ext uri="{FF2B5EF4-FFF2-40B4-BE49-F238E27FC236}">
                <a16:creationId xmlns:a16="http://schemas.microsoft.com/office/drawing/2014/main" id="{C97CE303-8004-B0A7-29E0-D93B2AD5F78B}"/>
              </a:ext>
            </a:extLst>
          </p:cNvPr>
          <p:cNvSpPr>
            <a:spLocks noGrp="1"/>
          </p:cNvSpPr>
          <p:nvPr>
            <p:ph type="sldNum" sz="quarter" idx="4"/>
          </p:nvPr>
        </p:nvSpPr>
        <p:spPr/>
        <p:txBody>
          <a:bodyPr/>
          <a:lstStyle/>
          <a:p>
            <a:fld id="{8A7A6979-0714-4377-B894-6BE4C2D6E202}" type="slidenum">
              <a:rPr lang="en-US" smtClean="0"/>
              <a:pPr/>
              <a:t>5</a:t>
            </a:fld>
            <a:endParaRPr lang="en-US" dirty="0"/>
          </a:p>
        </p:txBody>
      </p:sp>
    </p:spTree>
    <p:extLst>
      <p:ext uri="{BB962C8B-B14F-4D97-AF65-F5344CB8AC3E}">
        <p14:creationId xmlns:p14="http://schemas.microsoft.com/office/powerpoint/2010/main" val="4114362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dirty="0"/>
              <a:t>Introduction</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Project Motivation</a:t>
            </a:r>
          </a:p>
        </p:txBody>
      </p:sp>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a:xfrm>
            <a:off x="905346" y="1471906"/>
            <a:ext cx="7568987" cy="2821487"/>
          </a:xfrm>
        </p:spPr>
        <p:txBody>
          <a:bodyPr>
            <a:normAutofit/>
          </a:bodyPr>
          <a:lstStyle/>
          <a:p>
            <a:pPr>
              <a:lnSpc>
                <a:spcPct val="150000"/>
              </a:lnSpc>
            </a:pPr>
            <a:r>
              <a:rPr lang="en" altLang="ko-Kore-KR" dirty="0"/>
              <a:t>UAVs have a variety of usages and are used in a multitude of settings such as military use</a:t>
            </a:r>
          </a:p>
          <a:p>
            <a:pPr>
              <a:lnSpc>
                <a:spcPct val="150000"/>
              </a:lnSpc>
            </a:pPr>
            <a:endParaRPr lang="en" altLang="ko-Kore-KR" sz="400" dirty="0"/>
          </a:p>
          <a:p>
            <a:pPr lvl="1">
              <a:lnSpc>
                <a:spcPct val="150000"/>
              </a:lnSpc>
            </a:pPr>
            <a:r>
              <a:rPr lang="en-US" dirty="0"/>
              <a:t>- In the 2022 Russian invasion of Ukraine, UAV takes part in and strike other territories to destroy the installation</a:t>
            </a:r>
            <a:r>
              <a:rPr lang="en-US" baseline="30000" dirty="0"/>
              <a:t>[1]</a:t>
            </a:r>
            <a:endParaRPr lang="en-US" dirty="0"/>
          </a:p>
          <a:p>
            <a:pPr>
              <a:lnSpc>
                <a:spcPct val="150000"/>
              </a:lnSpc>
            </a:pPr>
            <a:endParaRPr lang="en-US" sz="500" dirty="0"/>
          </a:p>
          <a:p>
            <a:pPr lvl="1">
              <a:lnSpc>
                <a:spcPct val="150000"/>
              </a:lnSpc>
            </a:pPr>
            <a:r>
              <a:rPr lang="en-US" dirty="0"/>
              <a:t>- In 2022 North Korean drone invasion of airspace in South Korea– North Korea, on January 3</a:t>
            </a:r>
            <a:r>
              <a:rPr lang="en-US" baseline="30000" dirty="0"/>
              <a:t>rd</a:t>
            </a:r>
            <a:r>
              <a:rPr lang="en-US" dirty="0"/>
              <a:t>, 2023, North Korea UAV entered the no-fly zone, but South Korea didn’t detect with their RADAR systems</a:t>
            </a:r>
            <a:r>
              <a:rPr lang="en-US" baseline="30000" dirty="0"/>
              <a:t>[2]</a:t>
            </a:r>
          </a:p>
          <a:p>
            <a:pPr lvl="1">
              <a:lnSpc>
                <a:spcPct val="150000"/>
              </a:lnSpc>
            </a:pPr>
            <a:endParaRPr lang="en-US" sz="300" dirty="0"/>
          </a:p>
          <a:p>
            <a:pPr marL="0" indent="0" algn="ctr">
              <a:lnSpc>
                <a:spcPct val="150000"/>
              </a:lnSpc>
              <a:buNone/>
            </a:pPr>
            <a:r>
              <a:rPr lang="en-US" sz="1700" dirty="0">
                <a:solidFill>
                  <a:srgbClr val="0000FF"/>
                </a:solidFill>
              </a:rPr>
              <a:t>⇒ UAVs and the detecting UAV systems are becoming more important in Military</a:t>
            </a:r>
          </a:p>
        </p:txBody>
      </p:sp>
      <p:sp>
        <p:nvSpPr>
          <p:cNvPr id="5" name="TextBox 4">
            <a:extLst>
              <a:ext uri="{FF2B5EF4-FFF2-40B4-BE49-F238E27FC236}">
                <a16:creationId xmlns:a16="http://schemas.microsoft.com/office/drawing/2014/main" id="{E585D0A6-8583-9F9E-9A5D-E6DF93F45076}"/>
              </a:ext>
            </a:extLst>
          </p:cNvPr>
          <p:cNvSpPr txBox="1"/>
          <p:nvPr/>
        </p:nvSpPr>
        <p:spPr>
          <a:xfrm>
            <a:off x="905346" y="3952406"/>
            <a:ext cx="7790797" cy="646331"/>
          </a:xfrm>
          <a:prstGeom prst="rect">
            <a:avLst/>
          </a:prstGeom>
          <a:noFill/>
        </p:spPr>
        <p:txBody>
          <a:bodyPr wrap="square">
            <a:spAutoFit/>
          </a:bodyPr>
          <a:lstStyle/>
          <a:p>
            <a:r>
              <a:rPr kumimoji="0" lang="en" altLang="ko-Kore-KR" sz="850" b="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[1] </a:t>
            </a:r>
            <a:r>
              <a:rPr lang="en-US" altLang="ko-KR" sz="900" dirty="0"/>
              <a:t>S. Rosenberg and J. </a:t>
            </a:r>
            <a:r>
              <a:rPr lang="en-US" altLang="ko-KR" sz="900" dirty="0" err="1"/>
              <a:t>Lukiv</a:t>
            </a:r>
            <a:r>
              <a:rPr lang="en-US" altLang="ko-KR" sz="900" dirty="0"/>
              <a:t>. “Ukraine war: Drone attack on Russian bomber base leaves three dead.” </a:t>
            </a:r>
            <a:r>
              <a:rPr lang="en-US" altLang="ko-KR" sz="900" dirty="0">
                <a:hlinkClick r:id="rId3"/>
              </a:rPr>
              <a:t>https://www.bbc.com/news/world-europe-64092183</a:t>
            </a:r>
            <a:r>
              <a:rPr lang="en-US" altLang="ko-KR" sz="900" dirty="0"/>
              <a:t> (accessed Jan. 11, 2023).</a:t>
            </a:r>
          </a:p>
          <a:p>
            <a:r>
              <a:rPr lang="en" altLang="en-US" sz="850" dirty="0">
                <a:solidFill>
                  <a:srgbClr val="000000"/>
                </a:solidFill>
                <a:latin typeface="Franklin Gothic Medium" panose="020B0603020102020204" pitchFamily="34" charset="0"/>
              </a:rPr>
              <a:t>[2]</a:t>
            </a:r>
            <a:r>
              <a:rPr lang="en-US" altLang="ko-KR" sz="900" dirty="0"/>
              <a:t> J. Kwon and S. </a:t>
            </a:r>
            <a:r>
              <a:rPr lang="en-US" altLang="ko-KR" sz="900" dirty="0" err="1"/>
              <a:t>Jeong</a:t>
            </a:r>
            <a:r>
              <a:rPr lang="en-US" altLang="ko-KR" sz="900" dirty="0"/>
              <a:t>, I. </a:t>
            </a:r>
            <a:r>
              <a:rPr lang="en-US" altLang="ko-KR" sz="900" dirty="0" err="1"/>
              <a:t>Kottasova</a:t>
            </a:r>
            <a:r>
              <a:rPr lang="en-US" altLang="ko-KR" sz="900" dirty="0"/>
              <a:t> and J. Yeung “South Korea fires warning shots after North Korean drones enter its airspace.” </a:t>
            </a:r>
            <a:r>
              <a:rPr lang="en-US" altLang="ko-KR" sz="900" dirty="0">
                <a:hlinkClick r:id="rId4"/>
              </a:rPr>
              <a:t>https://www.cnn.com/2022/12/26/asia/north-korean-drones-south-airspace-intl/index.html</a:t>
            </a:r>
            <a:r>
              <a:rPr lang="en-US" altLang="ko-KR" sz="900" dirty="0"/>
              <a:t> (accessed Jan. 11, 2023).</a:t>
            </a:r>
            <a:endParaRPr lang="ko-Kore-KR" altLang="en-US" sz="850" dirty="0"/>
          </a:p>
        </p:txBody>
      </p:sp>
      <p:sp>
        <p:nvSpPr>
          <p:cNvPr id="6" name="슬라이드 번호 개체 틀 5">
            <a:extLst>
              <a:ext uri="{FF2B5EF4-FFF2-40B4-BE49-F238E27FC236}">
                <a16:creationId xmlns:a16="http://schemas.microsoft.com/office/drawing/2014/main" id="{4E026986-32F6-F4D8-F8A0-4EB148E1F39A}"/>
              </a:ext>
            </a:extLst>
          </p:cNvPr>
          <p:cNvSpPr>
            <a:spLocks noGrp="1"/>
          </p:cNvSpPr>
          <p:nvPr>
            <p:ph type="sldNum" sz="quarter" idx="4"/>
          </p:nvPr>
        </p:nvSpPr>
        <p:spPr/>
        <p:txBody>
          <a:bodyPr/>
          <a:lstStyle/>
          <a:p>
            <a:fld id="{8A7A6979-0714-4377-B894-6BE4C2D6E202}" type="slidenum">
              <a:rPr lang="en-US" smtClean="0"/>
              <a:pPr/>
              <a:t>6</a:t>
            </a:fld>
            <a:endParaRPr lang="en-US" dirty="0"/>
          </a:p>
        </p:txBody>
      </p:sp>
    </p:spTree>
    <p:extLst>
      <p:ext uri="{BB962C8B-B14F-4D97-AF65-F5344CB8AC3E}">
        <p14:creationId xmlns:p14="http://schemas.microsoft.com/office/powerpoint/2010/main" val="3984332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dirty="0"/>
              <a:t>Introduction</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Project Goal</a:t>
            </a:r>
          </a:p>
        </p:txBody>
      </p:sp>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a:xfrm>
            <a:off x="905346" y="1471907"/>
            <a:ext cx="7568987" cy="806950"/>
          </a:xfrm>
        </p:spPr>
        <p:txBody>
          <a:bodyPr/>
          <a:lstStyle/>
          <a:p>
            <a:r>
              <a:rPr lang="en-US" dirty="0"/>
              <a:t>Making UAV interface for countering dangerous or terroristic drones</a:t>
            </a:r>
          </a:p>
          <a:p>
            <a:endParaRPr lang="en-US" dirty="0"/>
          </a:p>
        </p:txBody>
      </p:sp>
      <p:sp>
        <p:nvSpPr>
          <p:cNvPr id="7" name="Text Placeholder 3">
            <a:extLst>
              <a:ext uri="{FF2B5EF4-FFF2-40B4-BE49-F238E27FC236}">
                <a16:creationId xmlns:a16="http://schemas.microsoft.com/office/drawing/2014/main" id="{8AE59710-60E4-C302-589E-D650D52742C3}"/>
              </a:ext>
            </a:extLst>
          </p:cNvPr>
          <p:cNvSpPr txBox="1">
            <a:spLocks/>
          </p:cNvSpPr>
          <p:nvPr/>
        </p:nvSpPr>
        <p:spPr>
          <a:xfrm>
            <a:off x="905346" y="3911603"/>
            <a:ext cx="7568987" cy="718411"/>
          </a:xfrm>
          <a:prstGeom prst="rect">
            <a:avLst/>
          </a:prstGeom>
        </p:spPr>
        <p:txBody>
          <a:bodyPr vert="horz" lIns="0" tIns="0" rIns="0" bIns="0" rtlCol="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kern="1200" normalizeH="0" baseline="0">
                <a:solidFill>
                  <a:schemeClr val="bg1"/>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a:lnSpc>
                <a:spcPct val="150000"/>
              </a:lnSpc>
            </a:pPr>
            <a:r>
              <a:rPr lang="en-US" dirty="0"/>
              <a:t>Due to the transmission delay, our drone can’t reach an unidentified drone</a:t>
            </a:r>
          </a:p>
          <a:p>
            <a:pPr>
              <a:lnSpc>
                <a:spcPct val="150000"/>
              </a:lnSpc>
            </a:pPr>
            <a:r>
              <a:rPr lang="en-US" dirty="0"/>
              <a:t>So, this research suggests predict the unidentified drone’s coordinate</a:t>
            </a:r>
          </a:p>
        </p:txBody>
      </p:sp>
      <p:pic>
        <p:nvPicPr>
          <p:cNvPr id="102" name="그림 101">
            <a:extLst>
              <a:ext uri="{FF2B5EF4-FFF2-40B4-BE49-F238E27FC236}">
                <a16:creationId xmlns:a16="http://schemas.microsoft.com/office/drawing/2014/main" id="{3E524CAA-DE0E-220B-D73E-C0DBECF1B8B9}"/>
              </a:ext>
            </a:extLst>
          </p:cNvPr>
          <p:cNvPicPr>
            <a:picLocks noChangeAspect="1"/>
          </p:cNvPicPr>
          <p:nvPr/>
        </p:nvPicPr>
        <p:blipFill>
          <a:blip r:embed="rId2"/>
          <a:stretch>
            <a:fillRect/>
          </a:stretch>
        </p:blipFill>
        <p:spPr>
          <a:xfrm>
            <a:off x="1725215" y="1709085"/>
            <a:ext cx="5317759" cy="2210793"/>
          </a:xfrm>
          <a:prstGeom prst="rect">
            <a:avLst/>
          </a:prstGeom>
        </p:spPr>
      </p:pic>
      <p:sp>
        <p:nvSpPr>
          <p:cNvPr id="5" name="슬라이드 번호 개체 틀 4">
            <a:extLst>
              <a:ext uri="{FF2B5EF4-FFF2-40B4-BE49-F238E27FC236}">
                <a16:creationId xmlns:a16="http://schemas.microsoft.com/office/drawing/2014/main" id="{0DD999F7-81E2-36CD-C89F-F499703988DC}"/>
              </a:ext>
            </a:extLst>
          </p:cNvPr>
          <p:cNvSpPr>
            <a:spLocks noGrp="1"/>
          </p:cNvSpPr>
          <p:nvPr>
            <p:ph type="sldNum" sz="quarter" idx="4"/>
          </p:nvPr>
        </p:nvSpPr>
        <p:spPr/>
        <p:txBody>
          <a:bodyPr/>
          <a:lstStyle/>
          <a:p>
            <a:fld id="{8A7A6979-0714-4377-B894-6BE4C2D6E202}" type="slidenum">
              <a:rPr lang="en-US" smtClean="0"/>
              <a:pPr/>
              <a:t>7</a:t>
            </a:fld>
            <a:endParaRPr lang="en-US" dirty="0"/>
          </a:p>
        </p:txBody>
      </p:sp>
    </p:spTree>
    <p:extLst>
      <p:ext uri="{BB962C8B-B14F-4D97-AF65-F5344CB8AC3E}">
        <p14:creationId xmlns:p14="http://schemas.microsoft.com/office/powerpoint/2010/main" val="2230309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92E7-5EEC-254C-96C4-8F8DD8973711}"/>
              </a:ext>
            </a:extLst>
          </p:cNvPr>
          <p:cNvSpPr>
            <a:spLocks noGrp="1"/>
          </p:cNvSpPr>
          <p:nvPr>
            <p:ph type="ctrTitle"/>
          </p:nvPr>
        </p:nvSpPr>
        <p:spPr>
          <a:xfrm>
            <a:off x="1986203" y="1099926"/>
            <a:ext cx="5179098" cy="747897"/>
          </a:xfrm>
        </p:spPr>
        <p:txBody>
          <a:bodyPr/>
          <a:lstStyle/>
          <a:p>
            <a:r>
              <a:rPr lang="en-US" sz="5400" dirty="0"/>
              <a:t>RELATED WORKS</a:t>
            </a:r>
          </a:p>
        </p:txBody>
      </p:sp>
      <p:sp>
        <p:nvSpPr>
          <p:cNvPr id="3" name="Subtitle 2">
            <a:extLst>
              <a:ext uri="{FF2B5EF4-FFF2-40B4-BE49-F238E27FC236}">
                <a16:creationId xmlns:a16="http://schemas.microsoft.com/office/drawing/2014/main" id="{C5E4C3C0-A974-FB41-A9B9-DFFEACD2BF55}"/>
              </a:ext>
            </a:extLst>
          </p:cNvPr>
          <p:cNvSpPr>
            <a:spLocks noGrp="1"/>
          </p:cNvSpPr>
          <p:nvPr>
            <p:ph type="subTitle" idx="1"/>
          </p:nvPr>
        </p:nvSpPr>
        <p:spPr>
          <a:xfrm>
            <a:off x="1986203" y="2108272"/>
            <a:ext cx="5171597" cy="230832"/>
          </a:xfrm>
        </p:spPr>
        <p:txBody>
          <a:bodyPr/>
          <a:lstStyle/>
          <a:p>
            <a:r>
              <a:rPr lang="en-US" dirty="0"/>
              <a:t>RELATED TO THE PROJECT’S GOAL</a:t>
            </a:r>
          </a:p>
        </p:txBody>
      </p:sp>
      <p:sp>
        <p:nvSpPr>
          <p:cNvPr id="4" name="슬라이드 번호 개체 틀 3">
            <a:extLst>
              <a:ext uri="{FF2B5EF4-FFF2-40B4-BE49-F238E27FC236}">
                <a16:creationId xmlns:a16="http://schemas.microsoft.com/office/drawing/2014/main" id="{29542255-9DA6-044A-E7CF-E4E780066C73}"/>
              </a:ext>
            </a:extLst>
          </p:cNvPr>
          <p:cNvSpPr>
            <a:spLocks noGrp="1"/>
          </p:cNvSpPr>
          <p:nvPr>
            <p:ph type="sldNum" sz="quarter" idx="12"/>
          </p:nvPr>
        </p:nvSpPr>
        <p:spPr/>
        <p:txBody>
          <a:bodyPr/>
          <a:lstStyle/>
          <a:p>
            <a:fld id="{8A7A6979-0714-4377-B894-6BE4C2D6E202}" type="slidenum">
              <a:rPr lang="en-US" smtClean="0"/>
              <a:pPr/>
              <a:t>8</a:t>
            </a:fld>
            <a:endParaRPr lang="en-US" dirty="0"/>
          </a:p>
        </p:txBody>
      </p:sp>
    </p:spTree>
    <p:extLst>
      <p:ext uri="{BB962C8B-B14F-4D97-AF65-F5344CB8AC3E}">
        <p14:creationId xmlns:p14="http://schemas.microsoft.com/office/powerpoint/2010/main" val="41373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 altLang="ko-Kore-KR" dirty="0"/>
              <a:t>Related Works</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 altLang="ko-Kore-KR" dirty="0"/>
              <a:t>Calculating spatial coordinates</a:t>
            </a:r>
            <a:endParaRPr lang="en-US" dirty="0"/>
          </a:p>
        </p:txBody>
      </p:sp>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p:txBody>
          <a:bodyPr>
            <a:normAutofit/>
          </a:bodyPr>
          <a:lstStyle/>
          <a:p>
            <a:pPr>
              <a:lnSpc>
                <a:spcPct val="150000"/>
              </a:lnSpc>
            </a:pPr>
            <a:r>
              <a:rPr lang="en" altLang="ko-Kore-KR" dirty="0"/>
              <a:t>Radar system extracts </a:t>
            </a:r>
            <a:r>
              <a:rPr lang="en-US" altLang="ko-Kore-KR" dirty="0"/>
              <a:t>an</a:t>
            </a:r>
            <a:r>
              <a:rPr lang="en" altLang="ko-Kore-KR" dirty="0"/>
              <a:t> objects’ coordinates</a:t>
            </a:r>
          </a:p>
          <a:p>
            <a:pPr>
              <a:lnSpc>
                <a:spcPct val="150000"/>
              </a:lnSpc>
            </a:pPr>
            <a:endParaRPr lang="en" altLang="ko-Kore-KR" sz="700" dirty="0"/>
          </a:p>
          <a:p>
            <a:pPr>
              <a:lnSpc>
                <a:spcPct val="150000"/>
              </a:lnSpc>
            </a:pPr>
            <a:r>
              <a:rPr lang="en" altLang="ko-Kore-KR" dirty="0"/>
              <a:t>Shin </a:t>
            </a:r>
            <a:r>
              <a:rPr lang="en" altLang="ko-Kore-KR" i="1" dirty="0"/>
              <a:t>et al</a:t>
            </a:r>
            <a:r>
              <a:rPr lang="en" altLang="ko-Kore-KR" dirty="0"/>
              <a:t>.</a:t>
            </a:r>
            <a:r>
              <a:rPr lang="en" altLang="ko-Kore-KR" baseline="30000" dirty="0"/>
              <a:t>[3]</a:t>
            </a:r>
            <a:r>
              <a:rPr lang="en" altLang="ko-Kore-KR" dirty="0"/>
              <a:t> proposed relative coordinates from the radar are converted to </a:t>
            </a:r>
            <a:r>
              <a:rPr lang="en-US" altLang="ko-Kore-KR" dirty="0"/>
              <a:t>absolute c</a:t>
            </a:r>
            <a:r>
              <a:rPr lang="en" altLang="ko-Kore-KR" dirty="0" err="1"/>
              <a:t>oordinate</a:t>
            </a:r>
            <a:r>
              <a:rPr lang="en-US" altLang="ko-Kore-KR" dirty="0"/>
              <a:t>s</a:t>
            </a:r>
            <a:endParaRPr lang="en-US" altLang="ko-KR" dirty="0"/>
          </a:p>
          <a:p>
            <a:pPr>
              <a:lnSpc>
                <a:spcPct val="150000"/>
              </a:lnSpc>
            </a:pPr>
            <a:endParaRPr lang="en" altLang="ko-Kore-KR" sz="700" dirty="0"/>
          </a:p>
          <a:p>
            <a:pPr>
              <a:lnSpc>
                <a:spcPct val="150000"/>
              </a:lnSpc>
            </a:pPr>
            <a:r>
              <a:rPr lang="en-US" altLang="ko-KR" dirty="0"/>
              <a:t>After this, They conducted to convert absolute coordinates into the relative coordinates of other objects</a:t>
            </a:r>
            <a:endParaRPr lang="en" altLang="ko-Kore-KR" dirty="0"/>
          </a:p>
          <a:p>
            <a:pPr>
              <a:lnSpc>
                <a:spcPct val="150000"/>
              </a:lnSpc>
            </a:pPr>
            <a:endParaRPr lang="en" altLang="ko-Kore-KR" sz="700" dirty="0"/>
          </a:p>
          <a:p>
            <a:pPr>
              <a:lnSpc>
                <a:spcPct val="150000"/>
              </a:lnSpc>
            </a:pPr>
            <a:r>
              <a:rPr lang="en-US" altLang="ko-Kore-KR" dirty="0"/>
              <a:t>In order to conduct this</a:t>
            </a:r>
            <a:r>
              <a:rPr lang="en" altLang="ko-Kore-KR" dirty="0"/>
              <a:t>, they used the formula for rotation matrix and transpose matrix with Cartesian coordinates</a:t>
            </a:r>
            <a:endParaRPr lang="en-US" dirty="0"/>
          </a:p>
        </p:txBody>
      </p:sp>
      <p:sp>
        <p:nvSpPr>
          <p:cNvPr id="13" name="TextBox 12">
            <a:extLst>
              <a:ext uri="{FF2B5EF4-FFF2-40B4-BE49-F238E27FC236}">
                <a16:creationId xmlns:a16="http://schemas.microsoft.com/office/drawing/2014/main" id="{331CF04D-D13A-6227-A61C-95BF21D34CA8}"/>
              </a:ext>
            </a:extLst>
          </p:cNvPr>
          <p:cNvSpPr txBox="1"/>
          <p:nvPr/>
        </p:nvSpPr>
        <p:spPr>
          <a:xfrm>
            <a:off x="905346" y="4339690"/>
            <a:ext cx="7790797" cy="223138"/>
          </a:xfrm>
          <a:prstGeom prst="rect">
            <a:avLst/>
          </a:prstGeom>
          <a:noFill/>
        </p:spPr>
        <p:txBody>
          <a:bodyPr wrap="square">
            <a:spAutoFit/>
          </a:bodyPr>
          <a:lstStyle/>
          <a:p>
            <a:r>
              <a:rPr kumimoji="0" lang="en" altLang="ko-Kore-KR" sz="850" b="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[3] </a:t>
            </a:r>
            <a:r>
              <a:rPr lang="en" altLang="ko-Kore-KR" sz="850" dirty="0">
                <a:solidFill>
                  <a:srgbClr val="000000"/>
                </a:solidFill>
                <a:latin typeface="Franklin Gothic Medium" panose="020B0603020102020204" pitchFamily="34" charset="0"/>
              </a:rPr>
              <a:t>Shin, et al. </a:t>
            </a:r>
            <a:r>
              <a:rPr kumimoji="0" lang="en" altLang="ko-Kore-KR" sz="850" b="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The Study on Coordinate Transformation of the Tracking Radar in NARO Space Center, 2011, v10, no.1, pp. 116-121, </a:t>
            </a:r>
            <a:r>
              <a:rPr kumimoji="0" lang="en" altLang="ko-Kore-KR" sz="850" b="0" i="0" u="none" strike="noStrike" kern="1200" cap="none" spc="0" normalizeH="0" baseline="0" noProof="0" dirty="0" err="1">
                <a:ln>
                  <a:noFill/>
                </a:ln>
                <a:solidFill>
                  <a:srgbClr val="000000"/>
                </a:solidFill>
                <a:effectLst/>
                <a:uLnTx/>
                <a:uFillTx/>
                <a:latin typeface="Franklin Gothic Medium" panose="020B0603020102020204" pitchFamily="34" charset="0"/>
                <a:ea typeface="+mn-ea"/>
                <a:cs typeface="+mn-cs"/>
              </a:rPr>
              <a:t>Aerosp</a:t>
            </a:r>
            <a:r>
              <a:rPr kumimoji="0" lang="en" altLang="ko-Kore-KR" sz="850" b="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 Engineering and Tech.</a:t>
            </a:r>
            <a:endParaRPr lang="ko-Kore-KR" altLang="en-US" sz="850" dirty="0"/>
          </a:p>
        </p:txBody>
      </p:sp>
      <p:sp>
        <p:nvSpPr>
          <p:cNvPr id="5" name="슬라이드 번호 개체 틀 4">
            <a:extLst>
              <a:ext uri="{FF2B5EF4-FFF2-40B4-BE49-F238E27FC236}">
                <a16:creationId xmlns:a16="http://schemas.microsoft.com/office/drawing/2014/main" id="{218FA887-8FE1-7F67-C115-29D161E901D1}"/>
              </a:ext>
            </a:extLst>
          </p:cNvPr>
          <p:cNvSpPr>
            <a:spLocks noGrp="1"/>
          </p:cNvSpPr>
          <p:nvPr>
            <p:ph type="sldNum" sz="quarter" idx="4"/>
          </p:nvPr>
        </p:nvSpPr>
        <p:spPr/>
        <p:txBody>
          <a:bodyPr/>
          <a:lstStyle/>
          <a:p>
            <a:fld id="{8A7A6979-0714-4377-B894-6BE4C2D6E202}" type="slidenum">
              <a:rPr lang="en-US" smtClean="0"/>
              <a:pPr/>
              <a:t>9</a:t>
            </a:fld>
            <a:endParaRPr lang="en-US" dirty="0"/>
          </a:p>
        </p:txBody>
      </p:sp>
    </p:spTree>
    <p:extLst>
      <p:ext uri="{BB962C8B-B14F-4D97-AF65-F5344CB8AC3E}">
        <p14:creationId xmlns:p14="http://schemas.microsoft.com/office/powerpoint/2010/main" val="332341072"/>
      </p:ext>
    </p:extLst>
  </p:cSld>
  <p:clrMapOvr>
    <a:masterClrMapping/>
  </p:clrMapOvr>
</p:sld>
</file>

<file path=ppt/theme/theme1.xml><?xml version="1.0" encoding="utf-8"?>
<a:theme xmlns:a="http://schemas.openxmlformats.org/drawingml/2006/main" name="Parcel">
  <a:themeElements>
    <a:clrScheme name="Custom 5">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E6F3D"/>
      </a:hlink>
      <a:folHlink>
        <a:srgbClr val="8D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4566</TotalTime>
  <Words>2096</Words>
  <Application>Microsoft Office PowerPoint</Application>
  <PresentationFormat>화면 슬라이드 쇼(16:9)</PresentationFormat>
  <Paragraphs>284</Paragraphs>
  <Slides>26</Slides>
  <Notes>12</Notes>
  <HiddenSlides>0</HiddenSlides>
  <MMClips>0</MMClips>
  <ScaleCrop>false</ScaleCrop>
  <HeadingPairs>
    <vt:vector size="6" baseType="variant">
      <vt:variant>
        <vt:lpstr>사용한 글꼴</vt:lpstr>
      </vt:variant>
      <vt:variant>
        <vt:i4>13</vt:i4>
      </vt:variant>
      <vt:variant>
        <vt:lpstr>테마</vt:lpstr>
      </vt:variant>
      <vt:variant>
        <vt:i4>1</vt:i4>
      </vt:variant>
      <vt:variant>
        <vt:lpstr>슬라이드 제목</vt:lpstr>
      </vt:variant>
      <vt:variant>
        <vt:i4>26</vt:i4>
      </vt:variant>
    </vt:vector>
  </HeadingPairs>
  <TitlesOfParts>
    <vt:vector size="40" baseType="lpstr">
      <vt:lpstr>Acumin Pro</vt:lpstr>
      <vt:lpstr>돋움</vt:lpstr>
      <vt:lpstr>맑은 고딕</vt:lpstr>
      <vt:lpstr>Arial</vt:lpstr>
      <vt:lpstr>Calibri</vt:lpstr>
      <vt:lpstr>Cambria Math</vt:lpstr>
      <vt:lpstr>Franklin Gothic Book</vt:lpstr>
      <vt:lpstr>Franklin Gothic Demi Cond</vt:lpstr>
      <vt:lpstr>Franklin Gothic Medium</vt:lpstr>
      <vt:lpstr>Franklin Gothic Medium Cond</vt:lpstr>
      <vt:lpstr>Impact</vt:lpstr>
      <vt:lpstr>Times New Roman</vt:lpstr>
      <vt:lpstr>Wingdings</vt:lpstr>
      <vt:lpstr>Parcel</vt:lpstr>
      <vt:lpstr>UAV interface development for countering unidentified drones</vt:lpstr>
      <vt:lpstr>Contents</vt:lpstr>
      <vt:lpstr>INTRODUCTION</vt:lpstr>
      <vt:lpstr>Introduction</vt:lpstr>
      <vt:lpstr>Introduction</vt:lpstr>
      <vt:lpstr>Introduction</vt:lpstr>
      <vt:lpstr>Introduction</vt:lpstr>
      <vt:lpstr>RELATED WORKS</vt:lpstr>
      <vt:lpstr>Related Works</vt:lpstr>
      <vt:lpstr>Related Works</vt:lpstr>
      <vt:lpstr>Related Works</vt:lpstr>
      <vt:lpstr>Related Works</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FUTURE PLAN</vt:lpstr>
      <vt:lpstr>Future Plans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장신형</cp:lastModifiedBy>
  <cp:revision>106</cp:revision>
  <dcterms:created xsi:type="dcterms:W3CDTF">2020-02-06T20:42:06Z</dcterms:created>
  <dcterms:modified xsi:type="dcterms:W3CDTF">2023-02-01T04:17:06Z</dcterms:modified>
  <cp:category/>
</cp:coreProperties>
</file>